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5" r:id="rId3"/>
    <p:sldId id="256" r:id="rId4"/>
    <p:sldId id="259" r:id="rId5"/>
    <p:sldId id="260" r:id="rId6"/>
    <p:sldId id="288" r:id="rId7"/>
    <p:sldId id="261" r:id="rId8"/>
    <p:sldId id="262" r:id="rId9"/>
    <p:sldId id="263" r:id="rId10"/>
    <p:sldId id="264" r:id="rId11"/>
    <p:sldId id="266" r:id="rId12"/>
    <p:sldId id="265" r:id="rId13"/>
    <p:sldId id="267" r:id="rId14"/>
    <p:sldId id="289" r:id="rId15"/>
    <p:sldId id="290" r:id="rId16"/>
    <p:sldId id="258" r:id="rId17"/>
    <p:sldId id="268" r:id="rId18"/>
    <p:sldId id="270" r:id="rId19"/>
    <p:sldId id="272" r:id="rId20"/>
    <p:sldId id="273" r:id="rId21"/>
    <p:sldId id="274" r:id="rId22"/>
    <p:sldId id="275" r:id="rId23"/>
    <p:sldId id="276" r:id="rId24"/>
    <p:sldId id="277" r:id="rId25"/>
    <p:sldId id="278" r:id="rId26"/>
    <p:sldId id="279" r:id="rId27"/>
    <p:sldId id="280" r:id="rId28"/>
    <p:sldId id="282" r:id="rId29"/>
    <p:sldId id="283" r:id="rId30"/>
    <p:sldId id="286" r:id="rId31"/>
    <p:sldId id="287" r:id="rId32"/>
    <p:sldId id="25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F984A-F190-4117-8CDC-0F86C9F8D295}" v="576" dt="2023-05-03T07:09:47.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3" d="100"/>
          <a:sy n="93" d="100"/>
        </p:scale>
        <p:origin x="111"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3T04:18:59.133"/>
    </inkml:context>
    <inkml:brush xml:id="br0">
      <inkml:brushProperty name="width" value="0.1" units="cm"/>
      <inkml:brushProperty name="height" value="0.1" units="cm"/>
      <inkml:brushProperty name="color" value="#E71224"/>
    </inkml:brush>
  </inkml:definitions>
  <inkml:trace contextRef="#ctx0" brushRef="#br0">4217 109 24575,'0'6'0,"-1"0"0,0-1 0,0 1 0,-1-1 0,1 1 0,-1-1 0,0 1 0,-1-1 0,1 0 0,-1 0 0,0 0 0,0-1 0,-1 1 0,1-1 0,-8 8 0,-6 4 0,-1-1 0,-30 20 0,28-21 0,-1 2 0,-28 29 0,34-29 0,-2-1 0,-29 21 0,34-27 0,-13 9 0,24-18 0,0 1 0,0 0 0,-1-1 0,1 1 0,0-1 0,0 1 0,-1-1 0,1 0 0,0 1 0,-1-1 0,1 0 0,-1 0 0,1 0 0,0 0 0,-1 0 0,-2-1 0,0-1 0,-1 0 0,1 0 0,0-1 0,0 0 0,0 0 0,0 0 0,1 0 0,-6-6 0,-25-33 0,31 38 0,-71-111 0,20 29 0,53 83 0,0 1 0,-1 0 0,1 0 0,-1 0 0,1 0 0,-1 1 0,1-1 0,-1 0 0,0 1 0,0-1 0,0 1 0,0-1 0,0 1 0,0 0 0,-1 0 0,1 0 0,0 0 0,0 0 0,-1 1 0,1-1 0,-1 1 0,1 0 0,0-1 0,-1 1 0,1 0 0,-1 0 0,1 0 0,-3 1 0,-6 1 0,0 1 0,1 0 0,0 0 0,0 1 0,-11 6 0,-49 30 0,49-27 0,-27 16 0,-202 115 0,86-55 0,160-87 0,0 0 0,-1 0 0,1 0 0,0-1 0,-1 0 0,-7 2 0,10-3 0,0 0 0,0 0 0,0 0 0,1-1 0,-1 1 0,0 0 0,0-1 0,1 1 0,-1-1 0,0 0 0,1 0 0,-1 1 0,0-1 0,1 0 0,-1-1 0,1 1 0,0 0 0,-1 0 0,0-2 0,-12-13 0,2 0 0,0-1 0,1 0 0,1-1 0,-13-29 0,9 21 0,0 0 0,-31-39 0,-6-7 0,40 56 0,-2 0 0,0 1 0,-1 1 0,-22-19 0,33 30 0,-3-2 0,-1 0 0,0 0 0,0 0 0,0 1 0,-1 0 0,1 0 0,-1 1 0,0 0 0,0 1 0,-14-4 0,5 4 0,-1 0 0,1 1 0,-1 1 0,-19 3 0,-5 4 212,-20 12-4291,-2 0 1201,-41 9 2320,63-15 2384,1 2 0,1 1-1,-68 39 1,83-40-1826,0-1 0,-1-2 0,0 0 0,-29 7 0,27-9 0,-30 15 0,-9 3 0,-77 24 0,141-52 0,0 1 0,0-1 0,0 1 0,0-1 0,0 0 0,1 0 0,-1 0 0,0-1 0,0 1 0,0-1 0,0 1 0,0-1 0,1 0 0,-1 0 0,0 0 0,1-1 0,-1 1 0,1-1 0,-1 1 0,1-1 0,-3-2 0,-5-5 0,1 0 0,0-1 0,-11-14 0,17 20 0,-36-45 0,-91-86 0,106 107 0,21 23 0,-1 0 0,0 1 0,0-1 0,0 1 0,-10-8 0,9 9 0,-1-1 0,-1 0 0,1 0 0,-14-5 0,17 8 0,-1 0 0,1 0 0,-1 0 0,1 1 0,-1 0 0,1 0 0,-1 0 0,1 0 0,-1 0 0,1 1 0,-6 1 0,-22 7 0,1 1 0,0 2 0,-40 21 0,-82 56 0,129-75 0,-285 179 0,164-93 0,96-64 0,39-31 0,0 0 0,-1 0 0,1-1 0,-1 0 0,0-1 0,-18 4 0,15-4 0,1 1 0,0 0 0,-22 10 0,17-4-1365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5:03:32.13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0,'51'2,"80"12,46 20,-129-24,18 3,281 54,8-29,334 22,-324-22,-26-11,-221-7,-37-5,59 0,-119-14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5:03:34.78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0,'65'4,"1"2,88 19,-65-9,144 25,116 20,1-18,-111-42,-116-3,1302 2,-1403-1,1-1,-1-2,31-8,32-4,-67 14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5:03:36.43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0,'8'2,"0"-1,-1 1,1 0,-1 1,1-1,-1 2,0-1,0 1,10 7,16 8,31 9,1-3,95 24,140 5,-239-46,275 23,-84-29,103 3,-280-2,180 5,-234-7,29 5,7 0,319-1,-259-6,141 18,-156-7,-47-5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2:29.1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8199 362,'-2'0,"-1"-1,1 1,-1-1,1 1,0-1,-1 0,-1-1,-10-4,-16-1,0 1,0 1,0 1,-31 1,51 2,1 0,0-1,-1 0,1 0,-15-7,13 5,1 1,-1 0,-18-3,-52 5,63 2,0-1,-1-1,1 0,0-2,-18-4,9 0,0 1,-1 1,-42-2,-34-2,-22 0,-505 10,532-9,21 0,-390 5,259 5,-600-2,622-9,5 0,-34-5,-121-8,-4 21,225 1,-273 10,17-1,-393-9,584-15,73 3,-394 3,324 10,135-1,-7 1,0-2,-56-9,70 5,-46 1,-25-3,-137-47,107 20,2 13,57 11,53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2:37.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8540 445,'-23'-2,"-1"0,1-2,0 0,1-2,-1 0,1-1,-31-16,32 15,-37-8,27 7,-22-3,-80-9,24 6,69 10,1 1,-71 5,50 0,-18 0,-102-2,93-6,-59-3,-128 9,151 2,-9 7,19-1,19-5,-171 10,-80-4,225-9,-748 1,519-19,-22 1,-80 19,325-10,0 0,-31 0,-9 0,-100-12,117 4,-377-27,-76 16,213 15,-22-29,207 17,-323-31,500 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2:42.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5817 494,'0'-1,"-1"1,1 0,0 0,-1 0,1 0,-1 0,1 0,-1-1,1 1,0 0,-1 0,1-1,0 1,-1 0,1-1,0 1,-1 0,1-1,0 0,-5-4,-24-14,-1 0,0 1,-2 2,-39-14,25 13,-82-19,-53 1,142 28,-575-89,425 68,-96 0,91 12,-359-27,-4 21,528 21,-206-13,-67-8,-1 22,185 1,-279-14,-3 10,201 22,70-3,16-3,-25 4,18-2,7-9,-67 7,177-12,-26 6,28-7,0 0,0 1,0-1,0 1,0-1,0 1,0-1,0 1,0 0,0-1,1 1,-1 0,0 0,1-1,-1 1,0 0,1 0,-1 0,1 0,-1 0,1 0,0 0,-1 0,1 2,0 1,0 0,1 1,0-1,0 0,0 1,0-1,1 0,3 7,0 0,1 0,8 10,-9-15,1 0,0 0,0-1,0 0,1 0,0 0,0-1,0 0,0 0,10 3,28 16,-26-13,1 0,0 0,0-2,1-1,40 9,112 8,-169-23,9 0,148 19,-51-7,124-2,-104-7,-36 0,188 12,-191-9,58 7,-37 6,56 7,-114-21,65-1,-85-4,-1 2,1 2,48 12,51 8,75 6,16 3,-77-17,115 8,-61-24,123 4,153 7,-445-12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3:46.63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1,'9'0,"1"0,-1 1,14 3,-2-1,84 16,48 10,206 31,501 20,-527-63,-141-6,442-4,-385-9,438 2,-638-2,62-11,-9 0,440 4,-335 10,132 16,-200 2,-114-16,203 23,106-8,-219-12,-50 0,-1 3,81 22,-142-30,50 8,1-1,92 0,-132-8,318 32,-240-20,69-3,-113-9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3:57.04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1,'54'0,"104"14,-30 2,-57-8,10 5,29 4,199-2,-5-8,-269-8,-5 3,1 1,43 10,-38-6,40 2,248-6,-171-5,5438 2,-4711 0,-571 21,-209-11,84-5,-39-3,-97 0,345 33,-44-5,-1-28,-189-4,-111 2,-19-2,-1 2,1 1,0 2,32 6,-48-5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4:44:06.13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13014 188,'-15'-1,"0"0,-1-2,1 0,-25-8,-8-2,-141-21,140 30,-80 2,86 3,24 0,1 1,-1 1,-30 9,29-7,0 0,-40 3,-54 1,-42 1,-7-7,0 7,-249 48,334-40,-47 8,96-21,0-2,-42 0,-567-7,553 9,-105 19,-40 2,155-19,-49 2,-314-20,-97 4,528 7,-48-3,1-2,-57-12,-10-2,-204-10,223 24,-147-6,-1053 11,609 1,602-4,-138-22,-86-35,292 55,-83-25,84 24,0 1,0 2,-1 0,-24 0,2 0,-593-11,437 15,4 0,-262-2,272-8,-26 0,-430 10,399-18,74 1,-44 11,-49-4,-22 0,22 1,-36 2,16 1,240 2,15-1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5:03:26.87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1,'171'-1,"186"3,-161 14,-134-3,29 4,310 8,-341-23,77 13,49 3,-96-18,-67-1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05:03:29.88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0,'73'56,"-55"-43,9 13,-20-20,-1 1,1-1,0 0,1-1,-1 0,1 0,15 7,-2-3,0 0,31 20,21 11,-19-18,0-3,2-1,0-4,68 10,234 13,-337-36,88 7,768 39,-829-47,106 6,108 6,-232-12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F4C5-C8DC-D110-D1EC-87DC5E836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655A0D2-83BD-DEA3-3A34-6E66EDB70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694D21B-CE85-BCA1-DDC6-D66EC2158000}"/>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B7CC7466-F458-7312-7E60-4B8C8ACF44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A1BD81-E60E-184E-995F-2339A3B776AE}"/>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4141258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B77C-C221-D934-FA4D-B2E564923AB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862C3C1-221C-271B-F754-768E0C18E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8E9FB34-F395-DF73-4E93-CE45B8C912C3}"/>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DAEE700F-CCC3-F788-ECAA-FD6360C05BB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CF31D4-3BAD-2C5A-923B-EED7270CB0DC}"/>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163486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9D253-AC1A-0F8F-867F-920AEC047A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3932657-CD3C-BE18-5DC8-C8D957DC20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6A1FEC-D3A0-C891-69A9-161F71E876BA}"/>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F4A2FE4F-AC9B-BAF5-CB82-57B144C9E77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C874BF2-14B1-DDB6-881B-7811DE4C902F}"/>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379724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BC52-ACB7-C789-A1E4-2ABD502A66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200641A-8DDC-6C72-5442-843A969301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633D307-1B27-9DE2-2076-65B18FBE033C}"/>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0969A6F5-AF9F-29F0-06AB-113AF7DDD3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ABC3D4-50A8-2DDB-FE0E-F478C5D8A7CA}"/>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14746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062F-AEFA-463A-E87E-6F291A442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860FE8F-C484-4194-2CA1-36C40ABA8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E1096-3C15-CBAE-496D-A542F399A355}"/>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A6EDC48E-51FF-17A2-D957-9FE515E94B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F11FBC0-3765-E0AC-7DEC-7FAC0EA85AB7}"/>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167725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B0AB-05BD-5D86-D0DA-113FA9812C1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F900416-549E-BE98-D9C2-70684AD959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8548C66-7B35-384E-91E5-77BAAF9B87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14710D4-3084-7D59-6A17-2DCD700DAD97}"/>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6" name="Footer Placeholder 5">
            <a:extLst>
              <a:ext uri="{FF2B5EF4-FFF2-40B4-BE49-F238E27FC236}">
                <a16:creationId xmlns:a16="http://schemas.microsoft.com/office/drawing/2014/main" id="{12444EDD-E8C4-342E-FB60-76A8EE8219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317E3F-B886-630C-5598-A23EA5C729E3}"/>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464724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89BE-2B2B-21A3-C67C-E43074C83C6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F67A667-D618-EC09-57E1-676C4D84C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C4B240-5552-B3C5-D287-942019A55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AD37485-64E9-2086-C8F7-B7D1286F2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9AC886-08C4-7AEB-95FF-D3AD39E775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3E5F2AF-F616-270D-B45F-C27921C266AC}"/>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8" name="Footer Placeholder 7">
            <a:extLst>
              <a:ext uri="{FF2B5EF4-FFF2-40B4-BE49-F238E27FC236}">
                <a16:creationId xmlns:a16="http://schemas.microsoft.com/office/drawing/2014/main" id="{3A6437CF-55B1-629D-382E-D91D6AEFC3F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4BD2655-B219-2F29-A420-D3671D66932A}"/>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70921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9907-4182-AFBC-8284-5080A9FE98E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F48964A-BBD8-20BD-F2B3-3827CAD19F21}"/>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4" name="Footer Placeholder 3">
            <a:extLst>
              <a:ext uri="{FF2B5EF4-FFF2-40B4-BE49-F238E27FC236}">
                <a16:creationId xmlns:a16="http://schemas.microsoft.com/office/drawing/2014/main" id="{0EC89BF9-E17B-7B37-AEB7-9F55F4E3B9D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6D24828-2813-6C8E-7646-71063141D8EB}"/>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342852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ED680-235F-F701-B3D8-19BAC8EBE2C9}"/>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3" name="Footer Placeholder 2">
            <a:extLst>
              <a:ext uri="{FF2B5EF4-FFF2-40B4-BE49-F238E27FC236}">
                <a16:creationId xmlns:a16="http://schemas.microsoft.com/office/drawing/2014/main" id="{07D5BC2C-961E-F4E5-368B-2FC71C60404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6C4D3A4-9754-F800-0AE9-290AF6AA502F}"/>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195875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3B06-50A8-EAD1-2779-C87E3D7CF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3FB3626-DF75-4199-0370-9066BF182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83D3340-981E-1061-0F75-CEE15058AE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2DFC41-B7E0-E783-5CE4-FE18E82AF8D3}"/>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6" name="Footer Placeholder 5">
            <a:extLst>
              <a:ext uri="{FF2B5EF4-FFF2-40B4-BE49-F238E27FC236}">
                <a16:creationId xmlns:a16="http://schemas.microsoft.com/office/drawing/2014/main" id="{A21F4B56-3200-7BFF-628A-D8BF38CB742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FAA951B-2DC2-8A39-AAB5-AC6F80CECDB5}"/>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333053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5B65-7AA9-8B83-6B73-E70F8AB5E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642525B-FF01-DE17-301D-F17DA00CA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DB691F7-3914-76A8-19F5-35E9AAB69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9C4CC-E19F-BD29-C44C-B7E552AEBD44}"/>
              </a:ext>
            </a:extLst>
          </p:cNvPr>
          <p:cNvSpPr>
            <a:spLocks noGrp="1"/>
          </p:cNvSpPr>
          <p:nvPr>
            <p:ph type="dt" sz="half" idx="10"/>
          </p:nvPr>
        </p:nvSpPr>
        <p:spPr/>
        <p:txBody>
          <a:bodyPr/>
          <a:lstStyle/>
          <a:p>
            <a:fld id="{7FACFDC5-037D-424D-BEAD-C06F55AD62CC}" type="datetimeFigureOut">
              <a:rPr lang="en-AU" smtClean="0"/>
              <a:t>3/05/2023</a:t>
            </a:fld>
            <a:endParaRPr lang="en-AU"/>
          </a:p>
        </p:txBody>
      </p:sp>
      <p:sp>
        <p:nvSpPr>
          <p:cNvPr id="6" name="Footer Placeholder 5">
            <a:extLst>
              <a:ext uri="{FF2B5EF4-FFF2-40B4-BE49-F238E27FC236}">
                <a16:creationId xmlns:a16="http://schemas.microsoft.com/office/drawing/2014/main" id="{D522BBD1-431B-4C29-CA69-9BF7FC4D34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D643FD0-6442-0100-60E7-A4610B33AE8A}"/>
              </a:ext>
            </a:extLst>
          </p:cNvPr>
          <p:cNvSpPr>
            <a:spLocks noGrp="1"/>
          </p:cNvSpPr>
          <p:nvPr>
            <p:ph type="sldNum" sz="quarter" idx="12"/>
          </p:nvPr>
        </p:nvSpPr>
        <p:spPr/>
        <p:txBody>
          <a:bodyPr/>
          <a:lstStyle/>
          <a:p>
            <a:fld id="{BA216212-6A0E-4108-A553-E24FF6B0E46D}" type="slidenum">
              <a:rPr lang="en-AU" smtClean="0"/>
              <a:t>‹#›</a:t>
            </a:fld>
            <a:endParaRPr lang="en-AU"/>
          </a:p>
        </p:txBody>
      </p:sp>
    </p:spTree>
    <p:extLst>
      <p:ext uri="{BB962C8B-B14F-4D97-AF65-F5344CB8AC3E}">
        <p14:creationId xmlns:p14="http://schemas.microsoft.com/office/powerpoint/2010/main" val="207508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B06A5-CC35-13EF-EE32-515D7B2B4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98D169-81DF-FC79-477C-B151CD1230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A7F1297-2085-6DC9-8060-0C4E1E7718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CFDC5-037D-424D-BEAD-C06F55AD62CC}" type="datetimeFigureOut">
              <a:rPr lang="en-AU" smtClean="0"/>
              <a:t>3/05/2023</a:t>
            </a:fld>
            <a:endParaRPr lang="en-AU"/>
          </a:p>
        </p:txBody>
      </p:sp>
      <p:sp>
        <p:nvSpPr>
          <p:cNvPr id="5" name="Footer Placeholder 4">
            <a:extLst>
              <a:ext uri="{FF2B5EF4-FFF2-40B4-BE49-F238E27FC236}">
                <a16:creationId xmlns:a16="http://schemas.microsoft.com/office/drawing/2014/main" id="{A6DE76E7-6100-DF4D-74A1-4B47EB039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6262472-5224-A21D-DF2E-AA8A7560B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16212-6A0E-4108-A553-E24FF6B0E46D}" type="slidenum">
              <a:rPr lang="en-AU" smtClean="0"/>
              <a:t>‹#›</a:t>
            </a:fld>
            <a:endParaRPr lang="en-AU"/>
          </a:p>
        </p:txBody>
      </p:sp>
    </p:spTree>
    <p:extLst>
      <p:ext uri="{BB962C8B-B14F-4D97-AF65-F5344CB8AC3E}">
        <p14:creationId xmlns:p14="http://schemas.microsoft.com/office/powerpoint/2010/main" val="2996110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3.png"/><Relationship Id="rId1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customXml" Target="../ink/ink5.xml"/><Relationship Id="rId17" Type="http://schemas.openxmlformats.org/officeDocument/2006/relationships/image" Target="../media/image35.png"/><Relationship Id="rId2" Type="http://schemas.openxmlformats.org/officeDocument/2006/relationships/image" Target="../media/image5.JPG"/><Relationship Id="rId16"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32.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customXml" Target="../ink/ink4.xml"/><Relationship Id="rId4" Type="http://schemas.openxmlformats.org/officeDocument/2006/relationships/image" Target="../media/image24.png"/><Relationship Id="rId9" Type="http://schemas.openxmlformats.org/officeDocument/2006/relationships/image" Target="../media/image31.png"/><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customXml" Target="../ink/ink10.xml"/><Relationship Id="rId1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customXml" Target="../ink/ink12.xml"/><Relationship Id="rId2" Type="http://schemas.openxmlformats.org/officeDocument/2006/relationships/image" Target="../media/image5.JP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customXml" Target="../ink/ink9.xml"/><Relationship Id="rId5" Type="http://schemas.openxmlformats.org/officeDocument/2006/relationships/image" Target="../media/image29.jpeg"/><Relationship Id="rId15" Type="http://schemas.openxmlformats.org/officeDocument/2006/relationships/customXml" Target="../ink/ink11.xml"/><Relationship Id="rId10" Type="http://schemas.openxmlformats.org/officeDocument/2006/relationships/image" Target="../media/image39.png"/><Relationship Id="rId19"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customXml" Target="../ink/ink8.xml"/><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8.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customXml" Target="../ink/ink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17/06/relationships/model3d" Target="../media/model3d1.glb"/><Relationship Id="rId5" Type="http://schemas.openxmlformats.org/officeDocument/2006/relationships/image" Target="../media/image2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çık hava, fabrika, işaret içeren bir resim&#10;&#10;Açıklama otomatik olarak oluşturuldu">
            <a:extLst>
              <a:ext uri="{FF2B5EF4-FFF2-40B4-BE49-F238E27FC236}">
                <a16:creationId xmlns:a16="http://schemas.microsoft.com/office/drawing/2014/main" id="{03EB4205-6C18-5FAF-3C43-ED0BF0DB9A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Resim 5">
            <a:extLst>
              <a:ext uri="{FF2B5EF4-FFF2-40B4-BE49-F238E27FC236}">
                <a16:creationId xmlns:a16="http://schemas.microsoft.com/office/drawing/2014/main" id="{BDC88387-1A5C-EB75-92D2-20B594CA3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149557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a:t>
            </a:r>
          </a:p>
          <a:p>
            <a:pPr marL="457200" algn="r"/>
            <a:r>
              <a:rPr lang="en-US" sz="3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Example: LPG Sphere</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074" name="Picture 2" descr="Spherical Storage Tank Isolated Stock Photo - Alamy">
            <a:extLst>
              <a:ext uri="{FF2B5EF4-FFF2-40B4-BE49-F238E27FC236}">
                <a16:creationId xmlns:a16="http://schemas.microsoft.com/office/drawing/2014/main" id="{1B629630-A35C-EC5D-8344-390AAE1FE3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13" t="8796" r="16512" b="15741"/>
          <a:stretch/>
        </p:blipFill>
        <p:spPr bwMode="auto">
          <a:xfrm>
            <a:off x="0" y="1419596"/>
            <a:ext cx="4273550" cy="45057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7179BA-946B-8122-90B4-CB9833582967}"/>
              </a:ext>
            </a:extLst>
          </p:cNvPr>
          <p:cNvSpPr txBox="1"/>
          <p:nvPr/>
        </p:nvSpPr>
        <p:spPr>
          <a:xfrm>
            <a:off x="4083051" y="1494477"/>
            <a:ext cx="7981950" cy="1015663"/>
          </a:xfrm>
          <a:prstGeom prst="rect">
            <a:avLst/>
          </a:prstGeom>
          <a:noFill/>
        </p:spPr>
        <p:txBody>
          <a:bodyPr wrap="square" rtlCol="0">
            <a:spAutoFit/>
          </a:bodyPr>
          <a:lstStyle/>
          <a:p>
            <a:r>
              <a:rPr lang="en-GB" sz="2000" b="1" u="sng" dirty="0">
                <a:effectLst>
                  <a:outerShdw blurRad="38100" dist="38100" dir="2700000" algn="tl">
                    <a:srgbClr val="000000">
                      <a:alpha val="43137"/>
                    </a:srgbClr>
                  </a:outerShdw>
                </a:effectLst>
              </a:rPr>
              <a:t>Objectives of HAZOP</a:t>
            </a:r>
          </a:p>
          <a:p>
            <a:r>
              <a:rPr lang="en-GB" sz="2000" dirty="0">
                <a:effectLst>
                  <a:outerShdw blurRad="38100" dist="38100" dir="2700000" algn="tl">
                    <a:srgbClr val="000000">
                      <a:alpha val="43137"/>
                    </a:srgbClr>
                  </a:outerShdw>
                </a:effectLst>
              </a:rPr>
              <a:t>The more general objective of a HAZOP is to improve the operations carried out on a system, reducing its associated risks, thus improving its efficiency</a:t>
            </a:r>
            <a:endParaRPr lang="en-AU" sz="2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62956594-A7DE-299D-CE67-19C777072856}"/>
              </a:ext>
            </a:extLst>
          </p:cNvPr>
          <p:cNvSpPr txBox="1"/>
          <p:nvPr/>
        </p:nvSpPr>
        <p:spPr>
          <a:xfrm>
            <a:off x="4152900" y="3583627"/>
            <a:ext cx="7981950" cy="2246769"/>
          </a:xfrm>
          <a:prstGeom prst="rect">
            <a:avLst/>
          </a:prstGeom>
          <a:noFill/>
        </p:spPr>
        <p:txBody>
          <a:bodyPr wrap="square" rtlCol="0">
            <a:spAutoFit/>
          </a:bodyPr>
          <a:lstStyle/>
          <a:p>
            <a:r>
              <a:rPr lang="en-GB" sz="2000" b="1" u="sng" dirty="0">
                <a:effectLst>
                  <a:outerShdw blurRad="38100" dist="38100" dir="2700000" algn="tl">
                    <a:srgbClr val="000000">
                      <a:alpha val="43137"/>
                    </a:srgbClr>
                  </a:outerShdw>
                </a:effectLst>
              </a:rPr>
              <a:t>Objectives of Hazardous Area Classification + Ignition Hazard Assessment</a:t>
            </a:r>
          </a:p>
          <a:p>
            <a:r>
              <a:rPr lang="en-GB" sz="2000" dirty="0">
                <a:effectLst>
                  <a:outerShdw blurRad="38100" dist="38100" dir="2700000" algn="tl">
                    <a:srgbClr val="000000">
                      <a:alpha val="43137"/>
                    </a:srgbClr>
                  </a:outerShdw>
                </a:effectLst>
              </a:rPr>
              <a:t>In areas where dangerous quantities and concentrations of flammable materials may  arise, protective measures need to be applied in order to reduce the risk of explosions. IEC 60079-10-1, IEC 60079-10-2, EN 1127-1, sets out the essential criteria against which the ignition hazards can be assessed and gives guidance on the design and control parameters which can be  used  in order to reduce such hazards.</a:t>
            </a:r>
            <a:endParaRPr lang="en-AU" sz="20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6C38F5C7-6337-57D6-9C4A-67D4DD361091}"/>
                  </a:ext>
                </a:extLst>
              </p14:cNvPr>
              <p14:cNvContentPartPr/>
              <p14:nvPr/>
            </p14:nvContentPartPr>
            <p14:xfrm>
              <a:off x="5836550" y="2206610"/>
              <a:ext cx="2952000" cy="130680"/>
            </p14:xfrm>
          </p:contentPart>
        </mc:Choice>
        <mc:Fallback xmlns="">
          <p:pic>
            <p:nvPicPr>
              <p:cNvPr id="13" name="Ink 12">
                <a:extLst>
                  <a:ext uri="{FF2B5EF4-FFF2-40B4-BE49-F238E27FC236}">
                    <a16:creationId xmlns:a16="http://schemas.microsoft.com/office/drawing/2014/main" id="{6C38F5C7-6337-57D6-9C4A-67D4DD361091}"/>
                  </a:ext>
                </a:extLst>
              </p:cNvPr>
              <p:cNvPicPr/>
              <p:nvPr/>
            </p:nvPicPr>
            <p:blipFill>
              <a:blip r:embed="rId7"/>
              <a:stretch>
                <a:fillRect/>
              </a:stretch>
            </p:blipFill>
            <p:spPr>
              <a:xfrm>
                <a:off x="5782550" y="2098970"/>
                <a:ext cx="305964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D33BDC94-B066-BFCA-6522-D1092D028394}"/>
                  </a:ext>
                </a:extLst>
              </p14:cNvPr>
              <p14:cNvContentPartPr/>
              <p14:nvPr/>
            </p14:nvContentPartPr>
            <p14:xfrm>
              <a:off x="4171190" y="4602410"/>
              <a:ext cx="3074400" cy="160200"/>
            </p14:xfrm>
          </p:contentPart>
        </mc:Choice>
        <mc:Fallback xmlns="">
          <p:pic>
            <p:nvPicPr>
              <p:cNvPr id="14" name="Ink 13">
                <a:extLst>
                  <a:ext uri="{FF2B5EF4-FFF2-40B4-BE49-F238E27FC236}">
                    <a16:creationId xmlns:a16="http://schemas.microsoft.com/office/drawing/2014/main" id="{D33BDC94-B066-BFCA-6522-D1092D028394}"/>
                  </a:ext>
                </a:extLst>
              </p:cNvPr>
              <p:cNvPicPr/>
              <p:nvPr/>
            </p:nvPicPr>
            <p:blipFill>
              <a:blip r:embed="rId9"/>
              <a:stretch>
                <a:fillRect/>
              </a:stretch>
            </p:blipFill>
            <p:spPr>
              <a:xfrm>
                <a:off x="4117550" y="4494770"/>
                <a:ext cx="31820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FF7DBB9-2916-D24C-7BC2-87BB1A92151F}"/>
                  </a:ext>
                </a:extLst>
              </p14:cNvPr>
              <p14:cNvContentPartPr/>
              <p14:nvPr/>
            </p14:nvContentPartPr>
            <p14:xfrm>
              <a:off x="6491030" y="4273730"/>
              <a:ext cx="2094480" cy="254160"/>
            </p14:xfrm>
          </p:contentPart>
        </mc:Choice>
        <mc:Fallback xmlns="">
          <p:pic>
            <p:nvPicPr>
              <p:cNvPr id="15" name="Ink 14">
                <a:extLst>
                  <a:ext uri="{FF2B5EF4-FFF2-40B4-BE49-F238E27FC236}">
                    <a16:creationId xmlns:a16="http://schemas.microsoft.com/office/drawing/2014/main" id="{2FF7DBB9-2916-D24C-7BC2-87BB1A92151F}"/>
                  </a:ext>
                </a:extLst>
              </p:cNvPr>
              <p:cNvPicPr/>
              <p:nvPr/>
            </p:nvPicPr>
            <p:blipFill>
              <a:blip r:embed="rId11"/>
              <a:stretch>
                <a:fillRect/>
              </a:stretch>
            </p:blipFill>
            <p:spPr>
              <a:xfrm>
                <a:off x="6437390" y="4166090"/>
                <a:ext cx="220212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0759D2D1-38D6-2EA5-E28A-07DC66274CAF}"/>
                  </a:ext>
                </a:extLst>
              </p14:cNvPr>
              <p14:cNvContentPartPr/>
              <p14:nvPr/>
            </p14:nvContentPartPr>
            <p14:xfrm>
              <a:off x="8730950" y="1949210"/>
              <a:ext cx="2525040" cy="146880"/>
            </p14:xfrm>
          </p:contentPart>
        </mc:Choice>
        <mc:Fallback xmlns="">
          <p:pic>
            <p:nvPicPr>
              <p:cNvPr id="17" name="Ink 16">
                <a:extLst>
                  <a:ext uri="{FF2B5EF4-FFF2-40B4-BE49-F238E27FC236}">
                    <a16:creationId xmlns:a16="http://schemas.microsoft.com/office/drawing/2014/main" id="{0759D2D1-38D6-2EA5-E28A-07DC66274CAF}"/>
                  </a:ext>
                </a:extLst>
              </p:cNvPr>
              <p:cNvPicPr/>
              <p:nvPr/>
            </p:nvPicPr>
            <p:blipFill>
              <a:blip r:embed="rId13"/>
              <a:stretch>
                <a:fillRect/>
              </a:stretch>
            </p:blipFill>
            <p:spPr>
              <a:xfrm>
                <a:off x="8677310" y="1841570"/>
                <a:ext cx="263268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E7BD5C4-2BBC-2D81-7594-0E9D12086289}"/>
                  </a:ext>
                </a:extLst>
              </p14:cNvPr>
              <p14:cNvContentPartPr/>
              <p14:nvPr/>
            </p14:nvContentPartPr>
            <p14:xfrm>
              <a:off x="7975310" y="5295410"/>
              <a:ext cx="3858480" cy="88200"/>
            </p14:xfrm>
          </p:contentPart>
        </mc:Choice>
        <mc:Fallback xmlns="">
          <p:pic>
            <p:nvPicPr>
              <p:cNvPr id="18" name="Ink 17">
                <a:extLst>
                  <a:ext uri="{FF2B5EF4-FFF2-40B4-BE49-F238E27FC236}">
                    <a16:creationId xmlns:a16="http://schemas.microsoft.com/office/drawing/2014/main" id="{2E7BD5C4-2BBC-2D81-7594-0E9D12086289}"/>
                  </a:ext>
                </a:extLst>
              </p:cNvPr>
              <p:cNvPicPr/>
              <p:nvPr/>
            </p:nvPicPr>
            <p:blipFill>
              <a:blip r:embed="rId15"/>
              <a:stretch>
                <a:fillRect/>
              </a:stretch>
            </p:blipFill>
            <p:spPr>
              <a:xfrm>
                <a:off x="7921670" y="5187770"/>
                <a:ext cx="396612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3DC535C7-CE8D-682C-F827-BC4572E378BC}"/>
                  </a:ext>
                </a:extLst>
              </p14:cNvPr>
              <p14:cNvContentPartPr/>
              <p14:nvPr/>
            </p14:nvContentPartPr>
            <p14:xfrm>
              <a:off x="4224110" y="5602850"/>
              <a:ext cx="4685400" cy="131400"/>
            </p14:xfrm>
          </p:contentPart>
        </mc:Choice>
        <mc:Fallback xmlns="">
          <p:pic>
            <p:nvPicPr>
              <p:cNvPr id="21" name="Ink 20">
                <a:extLst>
                  <a:ext uri="{FF2B5EF4-FFF2-40B4-BE49-F238E27FC236}">
                    <a16:creationId xmlns:a16="http://schemas.microsoft.com/office/drawing/2014/main" id="{3DC535C7-CE8D-682C-F827-BC4572E378BC}"/>
                  </a:ext>
                </a:extLst>
              </p:cNvPr>
              <p:cNvPicPr/>
              <p:nvPr/>
            </p:nvPicPr>
            <p:blipFill>
              <a:blip r:embed="rId17"/>
              <a:stretch>
                <a:fillRect/>
              </a:stretch>
            </p:blipFill>
            <p:spPr>
              <a:xfrm>
                <a:off x="4170470" y="5495210"/>
                <a:ext cx="4793040" cy="347040"/>
              </a:xfrm>
              <a:prstGeom prst="rect">
                <a:avLst/>
              </a:prstGeom>
            </p:spPr>
          </p:pic>
        </mc:Fallback>
      </mc:AlternateContent>
      <p:pic>
        <p:nvPicPr>
          <p:cNvPr id="22" name="Resim 9">
            <a:extLst>
              <a:ext uri="{FF2B5EF4-FFF2-40B4-BE49-F238E27FC236}">
                <a16:creationId xmlns:a16="http://schemas.microsoft.com/office/drawing/2014/main" id="{40EAB148-83F4-47CD-7FB5-26141EA4F85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81099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a:t>
            </a:r>
          </a:p>
          <a:p>
            <a:pPr marL="457200" algn="r"/>
            <a:r>
              <a:rPr lang="en-US" sz="3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Example: LPG Sphere</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074" name="Picture 2" descr="Spherical Storage Tank Isolated Stock Photo - Alamy">
            <a:extLst>
              <a:ext uri="{FF2B5EF4-FFF2-40B4-BE49-F238E27FC236}">
                <a16:creationId xmlns:a16="http://schemas.microsoft.com/office/drawing/2014/main" id="{1B629630-A35C-EC5D-8344-390AAE1FE3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13" t="8796" r="16512" b="15741"/>
          <a:stretch/>
        </p:blipFill>
        <p:spPr bwMode="auto">
          <a:xfrm>
            <a:off x="126998" y="1178684"/>
            <a:ext cx="3947199" cy="41616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7179BA-946B-8122-90B4-CB9833582967}"/>
              </a:ext>
            </a:extLst>
          </p:cNvPr>
          <p:cNvSpPr txBox="1"/>
          <p:nvPr/>
        </p:nvSpPr>
        <p:spPr>
          <a:xfrm>
            <a:off x="4083051" y="1494477"/>
            <a:ext cx="7981950" cy="1015663"/>
          </a:xfrm>
          <a:prstGeom prst="rect">
            <a:avLst/>
          </a:prstGeom>
          <a:noFill/>
        </p:spPr>
        <p:txBody>
          <a:bodyPr wrap="square" rtlCol="0">
            <a:spAutoFit/>
          </a:bodyPr>
          <a:lstStyle/>
          <a:p>
            <a:r>
              <a:rPr lang="en-GB" sz="2000" b="1" u="sng" dirty="0">
                <a:effectLst>
                  <a:outerShdw blurRad="38100" dist="38100" dir="2700000" algn="tl">
                    <a:srgbClr val="000000">
                      <a:alpha val="43137"/>
                    </a:srgbClr>
                  </a:outerShdw>
                </a:effectLst>
              </a:rPr>
              <a:t>HAZOP Inputs</a:t>
            </a:r>
          </a:p>
          <a:p>
            <a:pPr marL="342900" indent="-342900">
              <a:buFontTx/>
              <a:buChar char="-"/>
            </a:pPr>
            <a:r>
              <a:rPr lang="en-GB" sz="2000" dirty="0">
                <a:effectLst>
                  <a:outerShdw blurRad="38100" dist="38100" dir="2700000" algn="tl">
                    <a:srgbClr val="000000">
                      <a:alpha val="43137"/>
                    </a:srgbClr>
                  </a:outerShdw>
                </a:effectLst>
              </a:rPr>
              <a:t>To install a Dike / Bunding or NOT. </a:t>
            </a:r>
            <a:r>
              <a:rPr lang="en-GB" sz="2000" b="1" dirty="0">
                <a:effectLst>
                  <a:outerShdw blurRad="38100" dist="38100" dir="2700000" algn="tl">
                    <a:srgbClr val="000000">
                      <a:alpha val="43137"/>
                    </a:srgbClr>
                  </a:outerShdw>
                </a:effectLst>
              </a:rPr>
              <a:t>How shall it be done?</a:t>
            </a:r>
          </a:p>
          <a:p>
            <a:pPr marL="342900" indent="-342900">
              <a:buFontTx/>
              <a:buChar char="-"/>
            </a:pPr>
            <a:r>
              <a:rPr lang="en-GB" sz="2000" dirty="0">
                <a:effectLst>
                  <a:outerShdw blurRad="38100" dist="38100" dir="2700000" algn="tl">
                    <a:srgbClr val="000000">
                      <a:alpha val="43137"/>
                    </a:srgbClr>
                  </a:outerShdw>
                </a:effectLst>
              </a:rPr>
              <a:t>Cement (solid surface) or Rocks (loose ground)</a:t>
            </a:r>
            <a:endParaRPr lang="en-AU" sz="2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62956594-A7DE-299D-CE67-19C777072856}"/>
              </a:ext>
            </a:extLst>
          </p:cNvPr>
          <p:cNvSpPr txBox="1"/>
          <p:nvPr/>
        </p:nvSpPr>
        <p:spPr>
          <a:xfrm>
            <a:off x="4083051" y="2576082"/>
            <a:ext cx="7981950" cy="3477875"/>
          </a:xfrm>
          <a:prstGeom prst="rect">
            <a:avLst/>
          </a:prstGeom>
          <a:noFill/>
        </p:spPr>
        <p:txBody>
          <a:bodyPr wrap="square" rtlCol="0">
            <a:spAutoFit/>
          </a:bodyPr>
          <a:lstStyle/>
          <a:p>
            <a:r>
              <a:rPr lang="en-GB" sz="2000" b="1" u="sng" dirty="0">
                <a:effectLst>
                  <a:outerShdw blurRad="38100" dist="38100" dir="2700000" algn="tl">
                    <a:srgbClr val="000000">
                      <a:alpha val="43137"/>
                    </a:srgbClr>
                  </a:outerShdw>
                </a:effectLst>
              </a:rPr>
              <a:t>Hazardous Area Classification + Ignition Hazard Assessment Inputs</a:t>
            </a:r>
          </a:p>
          <a:p>
            <a:pPr marL="342900" indent="-342900">
              <a:buFontTx/>
              <a:buChar char="-"/>
            </a:pPr>
            <a:r>
              <a:rPr lang="en-GB" sz="2000" dirty="0">
                <a:effectLst>
                  <a:outerShdw blurRad="38100" dist="38100" dir="2700000" algn="tl">
                    <a:srgbClr val="000000">
                      <a:alpha val="43137"/>
                    </a:srgbClr>
                  </a:outerShdw>
                </a:effectLst>
              </a:rPr>
              <a:t>What will be the resultant Zones Type</a:t>
            </a:r>
          </a:p>
          <a:p>
            <a:pPr marL="342900" indent="-342900">
              <a:buFontTx/>
              <a:buChar char="-"/>
            </a:pPr>
            <a:r>
              <a:rPr lang="en-GB" sz="2000" dirty="0">
                <a:effectLst>
                  <a:outerShdw blurRad="38100" dist="38100" dir="2700000" algn="tl">
                    <a:srgbClr val="000000">
                      <a:alpha val="43137"/>
                    </a:srgbClr>
                  </a:outerShdw>
                </a:effectLst>
              </a:rPr>
              <a:t>What will be the Extents (Meters) of each zone</a:t>
            </a:r>
          </a:p>
          <a:p>
            <a:pPr marL="342900" indent="-342900">
              <a:buFontTx/>
              <a:buChar char="-"/>
            </a:pPr>
            <a:r>
              <a:rPr lang="en-GB" sz="2000" dirty="0">
                <a:effectLst>
                  <a:outerShdw blurRad="38100" dist="38100" dir="2700000" algn="tl">
                    <a:srgbClr val="000000">
                      <a:alpha val="43137"/>
                    </a:srgbClr>
                  </a:outerShdw>
                </a:effectLst>
              </a:rPr>
              <a:t>What impact will this have on Equipment?</a:t>
            </a:r>
          </a:p>
          <a:p>
            <a:pPr marL="800100" lvl="1" indent="-342900">
              <a:buFontTx/>
              <a:buChar char="-"/>
            </a:pPr>
            <a:r>
              <a:rPr lang="en-GB" sz="2000" dirty="0">
                <a:effectLst>
                  <a:outerShdw blurRad="38100" dist="38100" dir="2700000" algn="tl">
                    <a:srgbClr val="000000">
                      <a:alpha val="43137"/>
                    </a:srgbClr>
                  </a:outerShdw>
                </a:effectLst>
              </a:rPr>
              <a:t>13 Sources of Ignition</a:t>
            </a:r>
          </a:p>
          <a:p>
            <a:pPr marL="800100" lvl="1" indent="-342900">
              <a:buFontTx/>
              <a:buChar char="-"/>
            </a:pPr>
            <a:r>
              <a:rPr lang="en-GB" sz="2000" dirty="0">
                <a:effectLst>
                  <a:outerShdw blurRad="38100" dist="38100" dir="2700000" algn="tl">
                    <a:srgbClr val="000000">
                      <a:alpha val="43137"/>
                    </a:srgbClr>
                  </a:outerShdw>
                </a:effectLst>
              </a:rPr>
              <a:t>Ex or Non-Ex</a:t>
            </a:r>
          </a:p>
          <a:p>
            <a:pPr marL="800100" lvl="1" indent="-342900">
              <a:buFontTx/>
              <a:buChar char="-"/>
            </a:pPr>
            <a:r>
              <a:rPr lang="en-GB" sz="2000" dirty="0">
                <a:effectLst>
                  <a:outerShdw blurRad="38100" dist="38100" dir="2700000" algn="tl">
                    <a:srgbClr val="000000">
                      <a:alpha val="43137"/>
                    </a:srgbClr>
                  </a:outerShdw>
                </a:effectLst>
              </a:rPr>
              <a:t>Design</a:t>
            </a:r>
          </a:p>
          <a:p>
            <a:pPr marL="800100" lvl="1" indent="-342900">
              <a:buFontTx/>
              <a:buChar char="-"/>
            </a:pPr>
            <a:r>
              <a:rPr lang="en-GB" sz="2000" dirty="0">
                <a:effectLst>
                  <a:outerShdw blurRad="38100" dist="38100" dir="2700000" algn="tl">
                    <a:srgbClr val="000000">
                      <a:alpha val="43137"/>
                    </a:srgbClr>
                  </a:outerShdw>
                </a:effectLst>
              </a:rPr>
              <a:t>Selection</a:t>
            </a:r>
          </a:p>
          <a:p>
            <a:pPr marL="800100" lvl="1" indent="-342900">
              <a:buFontTx/>
              <a:buChar char="-"/>
            </a:pPr>
            <a:r>
              <a:rPr lang="en-GB" sz="2000" dirty="0">
                <a:effectLst>
                  <a:outerShdw blurRad="38100" dist="38100" dir="2700000" algn="tl">
                    <a:srgbClr val="000000">
                      <a:alpha val="43137"/>
                    </a:srgbClr>
                  </a:outerShdw>
                </a:effectLst>
              </a:rPr>
              <a:t>Installation</a:t>
            </a:r>
          </a:p>
          <a:p>
            <a:pPr marL="800100" lvl="1" indent="-342900">
              <a:buFontTx/>
              <a:buChar char="-"/>
            </a:pPr>
            <a:r>
              <a:rPr lang="en-GB" sz="2000" dirty="0">
                <a:effectLst>
                  <a:outerShdw blurRad="38100" dist="38100" dir="2700000" algn="tl">
                    <a:srgbClr val="000000">
                      <a:alpha val="43137"/>
                    </a:srgbClr>
                  </a:outerShdw>
                </a:effectLst>
              </a:rPr>
              <a:t>Maintenance </a:t>
            </a:r>
          </a:p>
          <a:p>
            <a:pPr marL="800100" lvl="1" indent="-342900">
              <a:buFontTx/>
              <a:buChar char="-"/>
            </a:pPr>
            <a:r>
              <a:rPr lang="en-GB" sz="2000" dirty="0">
                <a:effectLst>
                  <a:outerShdw blurRad="38100" dist="38100" dir="2700000" algn="tl">
                    <a:srgbClr val="000000">
                      <a:alpha val="43137"/>
                    </a:srgbClr>
                  </a:outerShdw>
                </a:effectLst>
              </a:rPr>
              <a:t>Operation</a:t>
            </a:r>
            <a:endParaRPr lang="en-AU" sz="2000" dirty="0">
              <a:effectLst>
                <a:outerShdw blurRad="38100" dist="38100" dir="2700000" algn="tl">
                  <a:srgbClr val="000000">
                    <a:alpha val="43137"/>
                  </a:srgbClr>
                </a:outerShdw>
              </a:effectLst>
            </a:endParaRPr>
          </a:p>
        </p:txBody>
      </p:sp>
      <p:pic>
        <p:nvPicPr>
          <p:cNvPr id="2" name="Resim 9">
            <a:extLst>
              <a:ext uri="{FF2B5EF4-FFF2-40B4-BE49-F238E27FC236}">
                <a16:creationId xmlns:a16="http://schemas.microsoft.com/office/drawing/2014/main" id="{122E9C30-FDA2-1CA2-EEF3-EC9B40105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8798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a:t>
            </a:r>
          </a:p>
          <a:p>
            <a:pPr marL="457200" algn="r"/>
            <a:r>
              <a:rPr lang="en-US" sz="3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Example: LPG Sphere</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074" name="Picture 2" descr="Spherical Storage Tank Isolated Stock Photo - Alamy">
            <a:extLst>
              <a:ext uri="{FF2B5EF4-FFF2-40B4-BE49-F238E27FC236}">
                <a16:creationId xmlns:a16="http://schemas.microsoft.com/office/drawing/2014/main" id="{1B629630-A35C-EC5D-8344-390AAE1FE3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13" t="8796" r="16512" b="15741"/>
          <a:stretch/>
        </p:blipFill>
        <p:spPr bwMode="auto">
          <a:xfrm>
            <a:off x="57150" y="14701"/>
            <a:ext cx="1676399" cy="17674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436698-17FC-D964-206C-2BB3F9F740BB}"/>
              </a:ext>
            </a:extLst>
          </p:cNvPr>
          <p:cNvPicPr>
            <a:picLocks noChangeAspect="1"/>
          </p:cNvPicPr>
          <p:nvPr/>
        </p:nvPicPr>
        <p:blipFill>
          <a:blip r:embed="rId6"/>
          <a:stretch>
            <a:fillRect/>
          </a:stretch>
        </p:blipFill>
        <p:spPr>
          <a:xfrm>
            <a:off x="387350" y="1879420"/>
            <a:ext cx="5581650" cy="2681874"/>
          </a:xfrm>
          <a:prstGeom prst="rect">
            <a:avLst/>
          </a:prstGeom>
        </p:spPr>
      </p:pic>
      <p:pic>
        <p:nvPicPr>
          <p:cNvPr id="8" name="Picture 7">
            <a:extLst>
              <a:ext uri="{FF2B5EF4-FFF2-40B4-BE49-F238E27FC236}">
                <a16:creationId xmlns:a16="http://schemas.microsoft.com/office/drawing/2014/main" id="{1927CA27-4C8E-BC25-EF1F-7DF2AAF7FA88}"/>
              </a:ext>
            </a:extLst>
          </p:cNvPr>
          <p:cNvPicPr>
            <a:picLocks noChangeAspect="1"/>
          </p:cNvPicPr>
          <p:nvPr/>
        </p:nvPicPr>
        <p:blipFill>
          <a:blip r:embed="rId7"/>
          <a:stretch>
            <a:fillRect/>
          </a:stretch>
        </p:blipFill>
        <p:spPr>
          <a:xfrm>
            <a:off x="6419849" y="1493781"/>
            <a:ext cx="5524501" cy="2377210"/>
          </a:xfrm>
          <a:prstGeom prst="rect">
            <a:avLst/>
          </a:prstGeom>
        </p:spPr>
      </p:pic>
      <p:pic>
        <p:nvPicPr>
          <p:cNvPr id="16" name="Picture 15">
            <a:extLst>
              <a:ext uri="{FF2B5EF4-FFF2-40B4-BE49-F238E27FC236}">
                <a16:creationId xmlns:a16="http://schemas.microsoft.com/office/drawing/2014/main" id="{3B9C488C-17B2-DFC9-5734-BC887E27446D}"/>
              </a:ext>
            </a:extLst>
          </p:cNvPr>
          <p:cNvPicPr>
            <a:picLocks noChangeAspect="1"/>
          </p:cNvPicPr>
          <p:nvPr/>
        </p:nvPicPr>
        <p:blipFill>
          <a:blip r:embed="rId8"/>
          <a:stretch>
            <a:fillRect/>
          </a:stretch>
        </p:blipFill>
        <p:spPr>
          <a:xfrm>
            <a:off x="6426200" y="4125393"/>
            <a:ext cx="5378450" cy="2488046"/>
          </a:xfrm>
          <a:prstGeom prst="rect">
            <a:avLst/>
          </a:prstGeom>
        </p:spPr>
      </p:pic>
      <p:sp>
        <p:nvSpPr>
          <p:cNvPr id="19" name="TextBox 18">
            <a:extLst>
              <a:ext uri="{FF2B5EF4-FFF2-40B4-BE49-F238E27FC236}">
                <a16:creationId xmlns:a16="http://schemas.microsoft.com/office/drawing/2014/main" id="{FD1BBCCE-E7CA-148B-282B-5671DB35CA7D}"/>
              </a:ext>
            </a:extLst>
          </p:cNvPr>
          <p:cNvSpPr txBox="1"/>
          <p:nvPr/>
        </p:nvSpPr>
        <p:spPr>
          <a:xfrm>
            <a:off x="57150" y="3020302"/>
            <a:ext cx="11845925" cy="1323439"/>
          </a:xfrm>
          <a:prstGeom prst="rect">
            <a:avLst/>
          </a:prstGeom>
          <a:solidFill>
            <a:schemeClr val="bg1"/>
          </a:solidFill>
        </p:spPr>
        <p:txBody>
          <a:bodyPr wrap="square" rtlCol="0">
            <a:spAutoFit/>
          </a:bodyPr>
          <a:lstStyle/>
          <a:p>
            <a:r>
              <a:rPr lang="en-GB" sz="2000" b="1" u="sng" dirty="0">
                <a:solidFill>
                  <a:srgbClr val="FF0000"/>
                </a:solidFill>
                <a:effectLst>
                  <a:outerShdw blurRad="38100" dist="38100" dir="2700000" algn="tl">
                    <a:srgbClr val="000000">
                      <a:alpha val="43137"/>
                    </a:srgbClr>
                  </a:outerShdw>
                </a:effectLst>
              </a:rPr>
              <a:t>NOTE:</a:t>
            </a:r>
          </a:p>
          <a:p>
            <a:pPr marL="342900"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HAZOP decisions DIRECTLY impact Hazardous Area Classification</a:t>
            </a:r>
          </a:p>
          <a:p>
            <a:pPr marL="342900"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HAC Member MUST be a HAZOP team member, to provide feedback with impacts on Classification, Design, Selection, Installation, Maintenance, and Operations …</a:t>
            </a:r>
            <a:endParaRPr lang="en-AU" sz="2000" dirty="0">
              <a:solidFill>
                <a:srgbClr val="FF00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5D0FEED8-BEA9-A7A5-DF09-1E8DE3106736}"/>
              </a:ext>
            </a:extLst>
          </p:cNvPr>
          <p:cNvSpPr txBox="1"/>
          <p:nvPr/>
        </p:nvSpPr>
        <p:spPr>
          <a:xfrm>
            <a:off x="6121449" y="4194530"/>
            <a:ext cx="5965826" cy="1846659"/>
          </a:xfrm>
          <a:prstGeom prst="rect">
            <a:avLst/>
          </a:prstGeom>
          <a:solidFill>
            <a:schemeClr val="bg1"/>
          </a:solidFill>
        </p:spPr>
        <p:txBody>
          <a:bodyPr wrap="square" rtlCol="0">
            <a:spAutoFit/>
          </a:bodyPr>
          <a:lstStyle/>
          <a:p>
            <a:r>
              <a:rPr lang="en-GB" sz="2000" dirty="0">
                <a:solidFill>
                  <a:srgbClr val="FF0000"/>
                </a:solidFill>
                <a:effectLst>
                  <a:outerShdw blurRad="38100" dist="38100" dir="2700000" algn="tl">
                    <a:srgbClr val="000000">
                      <a:alpha val="43137"/>
                    </a:srgbClr>
                  </a:outerShdw>
                </a:effectLst>
              </a:rPr>
              <a:t>… over the </a:t>
            </a:r>
            <a:r>
              <a:rPr lang="en-GB" sz="2000" b="1" u="sng" dirty="0">
                <a:solidFill>
                  <a:srgbClr val="FF0000"/>
                </a:solidFill>
                <a:effectLst>
                  <a:outerShdw blurRad="38100" dist="38100" dir="2700000" algn="tl">
                    <a:srgbClr val="000000">
                      <a:alpha val="43137"/>
                    </a:srgbClr>
                  </a:outerShdw>
                </a:effectLst>
              </a:rPr>
              <a:t>COMPLETE Design Life of the Facility</a:t>
            </a:r>
          </a:p>
          <a:p>
            <a:endParaRPr lang="en-GB" sz="2000" b="1" u="sng" dirty="0">
              <a:solidFill>
                <a:srgbClr val="FF0000"/>
              </a:solidFill>
              <a:effectLst>
                <a:outerShdw blurRad="38100" dist="38100" dir="2700000" algn="tl">
                  <a:srgbClr val="000000">
                    <a:alpha val="43137"/>
                  </a:srgbClr>
                </a:outerShdw>
              </a:effectLst>
            </a:endParaRPr>
          </a:p>
          <a:p>
            <a:r>
              <a:rPr lang="en-GB" sz="2000" b="1" u="sng" dirty="0">
                <a:solidFill>
                  <a:srgbClr val="FF0000"/>
                </a:solidFill>
                <a:effectLst>
                  <a:outerShdw blurRad="38100" dist="38100" dir="2700000" algn="tl">
                    <a:srgbClr val="000000">
                      <a:alpha val="43137"/>
                    </a:srgbClr>
                  </a:outerShdw>
                </a:effectLst>
              </a:rPr>
              <a:t>Typical Example</a:t>
            </a:r>
            <a:r>
              <a:rPr lang="en-GB" sz="2000" dirty="0">
                <a:solidFill>
                  <a:srgbClr val="FF0000"/>
                </a:solidFill>
                <a:effectLst>
                  <a:outerShdw blurRad="38100" dist="38100" dir="2700000" algn="tl">
                    <a:srgbClr val="000000">
                      <a:alpha val="43137"/>
                    </a:srgbClr>
                  </a:outerShdw>
                </a:effectLst>
              </a:rPr>
              <a:t>: </a:t>
            </a:r>
          </a:p>
          <a:p>
            <a:r>
              <a:rPr lang="en-GB" sz="2000" dirty="0">
                <a:solidFill>
                  <a:srgbClr val="FF0000"/>
                </a:solidFill>
                <a:effectLst>
                  <a:outerShdw blurRad="38100" dist="38100" dir="2700000" algn="tl">
                    <a:srgbClr val="000000">
                      <a:alpha val="43137"/>
                    </a:srgbClr>
                  </a:outerShdw>
                </a:effectLst>
              </a:rPr>
              <a:t>     </a:t>
            </a:r>
            <a:r>
              <a:rPr lang="en-GB" sz="5400" dirty="0">
                <a:solidFill>
                  <a:srgbClr val="FF0000"/>
                </a:solidFill>
                <a:effectLst>
                  <a:outerShdw blurRad="38100" dist="38100" dir="2700000" algn="tl">
                    <a:srgbClr val="000000">
                      <a:alpha val="43137"/>
                    </a:srgbClr>
                  </a:outerShdw>
                </a:effectLst>
              </a:rPr>
              <a:t>  &gt;25 YEAR</a:t>
            </a:r>
            <a:r>
              <a:rPr lang="en-AU" sz="5400" dirty="0">
                <a:solidFill>
                  <a:srgbClr val="FF0000"/>
                </a:solidFill>
                <a:effectLst>
                  <a:outerShdw blurRad="38100" dist="38100" dir="2700000" algn="tl">
                    <a:srgbClr val="000000">
                      <a:alpha val="43137"/>
                    </a:srgbClr>
                  </a:outerShdw>
                </a:effectLst>
              </a:rPr>
              <a:t>S</a:t>
            </a:r>
            <a:endParaRPr lang="en-GB" sz="5400" dirty="0">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9D0B4021-DA39-822D-5E1B-9C928557715A}"/>
                  </a:ext>
                </a:extLst>
              </p14:cNvPr>
              <p14:cNvContentPartPr/>
              <p14:nvPr/>
            </p14:nvContentPartPr>
            <p14:xfrm>
              <a:off x="10801310" y="3815810"/>
              <a:ext cx="639000" cy="38880"/>
            </p14:xfrm>
          </p:contentPart>
        </mc:Choice>
        <mc:Fallback xmlns="">
          <p:pic>
            <p:nvPicPr>
              <p:cNvPr id="25" name="Ink 24">
                <a:extLst>
                  <a:ext uri="{FF2B5EF4-FFF2-40B4-BE49-F238E27FC236}">
                    <a16:creationId xmlns:a16="http://schemas.microsoft.com/office/drawing/2014/main" id="{9D0B4021-DA39-822D-5E1B-9C928557715A}"/>
                  </a:ext>
                </a:extLst>
              </p:cNvPr>
              <p:cNvPicPr/>
              <p:nvPr/>
            </p:nvPicPr>
            <p:blipFill>
              <a:blip r:embed="rId10"/>
              <a:stretch>
                <a:fillRect/>
              </a:stretch>
            </p:blipFill>
            <p:spPr>
              <a:xfrm>
                <a:off x="10747310" y="3707810"/>
                <a:ext cx="7466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AD385F6E-F924-5038-97E0-D74426ACDBD6}"/>
                  </a:ext>
                </a:extLst>
              </p14:cNvPr>
              <p14:cNvContentPartPr/>
              <p14:nvPr/>
            </p14:nvContentPartPr>
            <p14:xfrm>
              <a:off x="571550" y="4089410"/>
              <a:ext cx="922320" cy="159480"/>
            </p14:xfrm>
          </p:contentPart>
        </mc:Choice>
        <mc:Fallback xmlns="">
          <p:pic>
            <p:nvPicPr>
              <p:cNvPr id="26" name="Ink 25">
                <a:extLst>
                  <a:ext uri="{FF2B5EF4-FFF2-40B4-BE49-F238E27FC236}">
                    <a16:creationId xmlns:a16="http://schemas.microsoft.com/office/drawing/2014/main" id="{AD385F6E-F924-5038-97E0-D74426ACDBD6}"/>
                  </a:ext>
                </a:extLst>
              </p:cNvPr>
              <p:cNvPicPr/>
              <p:nvPr/>
            </p:nvPicPr>
            <p:blipFill>
              <a:blip r:embed="rId12"/>
              <a:stretch>
                <a:fillRect/>
              </a:stretch>
            </p:blipFill>
            <p:spPr>
              <a:xfrm>
                <a:off x="517550" y="3981410"/>
                <a:ext cx="102996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B0F43775-A95D-6D74-5B56-0F7A4020194B}"/>
                  </a:ext>
                </a:extLst>
              </p14:cNvPr>
              <p14:cNvContentPartPr/>
              <p14:nvPr/>
            </p14:nvContentPartPr>
            <p14:xfrm>
              <a:off x="1606190" y="4152770"/>
              <a:ext cx="1054440" cy="127800"/>
            </p14:xfrm>
          </p:contentPart>
        </mc:Choice>
        <mc:Fallback xmlns="">
          <p:pic>
            <p:nvPicPr>
              <p:cNvPr id="27" name="Ink 26">
                <a:extLst>
                  <a:ext uri="{FF2B5EF4-FFF2-40B4-BE49-F238E27FC236}">
                    <a16:creationId xmlns:a16="http://schemas.microsoft.com/office/drawing/2014/main" id="{B0F43775-A95D-6D74-5B56-0F7A4020194B}"/>
                  </a:ext>
                </a:extLst>
              </p:cNvPr>
              <p:cNvPicPr/>
              <p:nvPr/>
            </p:nvPicPr>
            <p:blipFill>
              <a:blip r:embed="rId14"/>
              <a:stretch>
                <a:fillRect/>
              </a:stretch>
            </p:blipFill>
            <p:spPr>
              <a:xfrm>
                <a:off x="1552550" y="4044770"/>
                <a:ext cx="11620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AE802EF2-7D77-7713-175D-47707EC73087}"/>
                  </a:ext>
                </a:extLst>
              </p14:cNvPr>
              <p14:cNvContentPartPr/>
              <p14:nvPr/>
            </p14:nvContentPartPr>
            <p14:xfrm>
              <a:off x="2907950" y="4158890"/>
              <a:ext cx="1194120" cy="71280"/>
            </p14:xfrm>
          </p:contentPart>
        </mc:Choice>
        <mc:Fallback xmlns="">
          <p:pic>
            <p:nvPicPr>
              <p:cNvPr id="28" name="Ink 27">
                <a:extLst>
                  <a:ext uri="{FF2B5EF4-FFF2-40B4-BE49-F238E27FC236}">
                    <a16:creationId xmlns:a16="http://schemas.microsoft.com/office/drawing/2014/main" id="{AE802EF2-7D77-7713-175D-47707EC73087}"/>
                  </a:ext>
                </a:extLst>
              </p:cNvPr>
              <p:cNvPicPr/>
              <p:nvPr/>
            </p:nvPicPr>
            <p:blipFill>
              <a:blip r:embed="rId16"/>
              <a:stretch>
                <a:fillRect/>
              </a:stretch>
            </p:blipFill>
            <p:spPr>
              <a:xfrm>
                <a:off x="2854310" y="4050890"/>
                <a:ext cx="13017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063CC648-EB11-4C09-6A59-A42820FBED0C}"/>
                  </a:ext>
                </a:extLst>
              </p14:cNvPr>
              <p14:cNvContentPartPr/>
              <p14:nvPr/>
            </p14:nvContentPartPr>
            <p14:xfrm>
              <a:off x="4819550" y="4095530"/>
              <a:ext cx="1107720" cy="113400"/>
            </p14:xfrm>
          </p:contentPart>
        </mc:Choice>
        <mc:Fallback xmlns="">
          <p:pic>
            <p:nvPicPr>
              <p:cNvPr id="29" name="Ink 28">
                <a:extLst>
                  <a:ext uri="{FF2B5EF4-FFF2-40B4-BE49-F238E27FC236}">
                    <a16:creationId xmlns:a16="http://schemas.microsoft.com/office/drawing/2014/main" id="{063CC648-EB11-4C09-6A59-A42820FBED0C}"/>
                  </a:ext>
                </a:extLst>
              </p:cNvPr>
              <p:cNvPicPr/>
              <p:nvPr/>
            </p:nvPicPr>
            <p:blipFill>
              <a:blip r:embed="rId18"/>
              <a:stretch>
                <a:fillRect/>
              </a:stretch>
            </p:blipFill>
            <p:spPr>
              <a:xfrm>
                <a:off x="4765550" y="3987530"/>
                <a:ext cx="1215360" cy="329040"/>
              </a:xfrm>
              <a:prstGeom prst="rect">
                <a:avLst/>
              </a:prstGeom>
            </p:spPr>
          </p:pic>
        </mc:Fallback>
      </mc:AlternateContent>
      <p:sp>
        <p:nvSpPr>
          <p:cNvPr id="30" name="TextBox 29">
            <a:extLst>
              <a:ext uri="{FF2B5EF4-FFF2-40B4-BE49-F238E27FC236}">
                <a16:creationId xmlns:a16="http://schemas.microsoft.com/office/drawing/2014/main" id="{1C3115E4-5A52-478F-C80A-A04CC8185779}"/>
              </a:ext>
            </a:extLst>
          </p:cNvPr>
          <p:cNvSpPr txBox="1"/>
          <p:nvPr/>
        </p:nvSpPr>
        <p:spPr>
          <a:xfrm>
            <a:off x="0" y="5236625"/>
            <a:ext cx="6634514" cy="1631216"/>
          </a:xfrm>
          <a:prstGeom prst="rect">
            <a:avLst/>
          </a:prstGeom>
          <a:solidFill>
            <a:schemeClr val="bg1"/>
          </a:solidFill>
        </p:spPr>
        <p:txBody>
          <a:bodyPr wrap="square" rtlCol="0">
            <a:spAutoFit/>
          </a:bodyPr>
          <a:lstStyle/>
          <a:p>
            <a:r>
              <a:rPr lang="en-GB" sz="2000" b="1" u="sng" dirty="0">
                <a:solidFill>
                  <a:srgbClr val="FF0000"/>
                </a:solidFill>
                <a:effectLst>
                  <a:outerShdw blurRad="38100" dist="38100" dir="2700000" algn="tl">
                    <a:srgbClr val="000000">
                      <a:alpha val="43137"/>
                    </a:srgbClr>
                  </a:outerShdw>
                </a:effectLst>
              </a:rPr>
              <a:t>KEY POINT</a:t>
            </a:r>
          </a:p>
          <a:p>
            <a:pPr marL="342900"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This person requires…</a:t>
            </a:r>
          </a:p>
          <a:p>
            <a:pPr marL="800100" lvl="1"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Engineering Experience</a:t>
            </a:r>
          </a:p>
          <a:p>
            <a:pPr marL="800100" lvl="1"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Practical (In-Field) Experience</a:t>
            </a:r>
          </a:p>
          <a:p>
            <a:pPr marL="800100" lvl="1" indent="-342900">
              <a:buFont typeface="Wingdings" panose="05000000000000000000" pitchFamily="2" charset="2"/>
              <a:buChar char="Ø"/>
            </a:pPr>
            <a:r>
              <a:rPr lang="en-GB" sz="2000" dirty="0">
                <a:solidFill>
                  <a:srgbClr val="FF0000"/>
                </a:solidFill>
                <a:effectLst>
                  <a:outerShdw blurRad="38100" dist="38100" dir="2700000" algn="tl">
                    <a:srgbClr val="000000">
                      <a:alpha val="43137"/>
                    </a:srgbClr>
                  </a:outerShdw>
                </a:effectLst>
              </a:rPr>
              <a:t>Construction (EPC) and Operations Experience (User)</a:t>
            </a:r>
            <a:endParaRPr lang="en-AU" sz="2000" dirty="0">
              <a:solidFill>
                <a:srgbClr val="FF0000"/>
              </a:solidFill>
              <a:effectLst>
                <a:outerShdw blurRad="38100" dist="38100" dir="2700000" algn="tl">
                  <a:srgbClr val="000000">
                    <a:alpha val="43137"/>
                  </a:srgbClr>
                </a:outerShdw>
              </a:effectLst>
            </a:endParaRPr>
          </a:p>
        </p:txBody>
      </p:sp>
      <p:pic>
        <p:nvPicPr>
          <p:cNvPr id="31" name="Resim 9">
            <a:extLst>
              <a:ext uri="{FF2B5EF4-FFF2-40B4-BE49-F238E27FC236}">
                <a16:creationId xmlns:a16="http://schemas.microsoft.com/office/drawing/2014/main" id="{DB2CFAB4-3D6D-AA32-236D-FCFF1C89826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4388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0">
                                          <p:stCondLst>
                                            <p:cond delay="0"/>
                                          </p:stCondLst>
                                        </p:cTn>
                                        <p:tgtEl>
                                          <p:spTgt spid="19"/>
                                        </p:tgtEl>
                                      </p:cBhvr>
                                    </p:animEffect>
                                    <p:anim calcmode="lin" valueType="num">
                                      <p:cBhvr>
                                        <p:cTn id="2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4" dur="26">
                                          <p:stCondLst>
                                            <p:cond delay="650"/>
                                          </p:stCondLst>
                                        </p:cTn>
                                        <p:tgtEl>
                                          <p:spTgt spid="19"/>
                                        </p:tgtEl>
                                      </p:cBhvr>
                                      <p:to x="100000" y="60000"/>
                                    </p:animScale>
                                    <p:animScale>
                                      <p:cBhvr>
                                        <p:cTn id="35" dur="166" decel="50000">
                                          <p:stCondLst>
                                            <p:cond delay="676"/>
                                          </p:stCondLst>
                                        </p:cTn>
                                        <p:tgtEl>
                                          <p:spTgt spid="19"/>
                                        </p:tgtEl>
                                      </p:cBhvr>
                                      <p:to x="100000" y="100000"/>
                                    </p:animScale>
                                    <p:animScale>
                                      <p:cBhvr>
                                        <p:cTn id="36" dur="26">
                                          <p:stCondLst>
                                            <p:cond delay="1312"/>
                                          </p:stCondLst>
                                        </p:cTn>
                                        <p:tgtEl>
                                          <p:spTgt spid="19"/>
                                        </p:tgtEl>
                                      </p:cBhvr>
                                      <p:to x="100000" y="80000"/>
                                    </p:animScale>
                                    <p:animScale>
                                      <p:cBhvr>
                                        <p:cTn id="37" dur="166" decel="50000">
                                          <p:stCondLst>
                                            <p:cond delay="1338"/>
                                          </p:stCondLst>
                                        </p:cTn>
                                        <p:tgtEl>
                                          <p:spTgt spid="19"/>
                                        </p:tgtEl>
                                      </p:cBhvr>
                                      <p:to x="100000" y="100000"/>
                                    </p:animScale>
                                    <p:animScale>
                                      <p:cBhvr>
                                        <p:cTn id="38" dur="26">
                                          <p:stCondLst>
                                            <p:cond delay="1642"/>
                                          </p:stCondLst>
                                        </p:cTn>
                                        <p:tgtEl>
                                          <p:spTgt spid="19"/>
                                        </p:tgtEl>
                                      </p:cBhvr>
                                      <p:to x="100000" y="90000"/>
                                    </p:animScale>
                                    <p:animScale>
                                      <p:cBhvr>
                                        <p:cTn id="39" dur="166" decel="50000">
                                          <p:stCondLst>
                                            <p:cond delay="1668"/>
                                          </p:stCondLst>
                                        </p:cTn>
                                        <p:tgtEl>
                                          <p:spTgt spid="19"/>
                                        </p:tgtEl>
                                      </p:cBhvr>
                                      <p:to x="100000" y="100000"/>
                                    </p:animScale>
                                    <p:animScale>
                                      <p:cBhvr>
                                        <p:cTn id="40" dur="26">
                                          <p:stCondLst>
                                            <p:cond delay="1808"/>
                                          </p:stCondLst>
                                        </p:cTn>
                                        <p:tgtEl>
                                          <p:spTgt spid="19"/>
                                        </p:tgtEl>
                                      </p:cBhvr>
                                      <p:to x="100000" y="95000"/>
                                    </p:animScale>
                                    <p:animScale>
                                      <p:cBhvr>
                                        <p:cTn id="41" dur="166" decel="50000">
                                          <p:stCondLst>
                                            <p:cond delay="1834"/>
                                          </p:stCondLst>
                                        </p:cTn>
                                        <p:tgtEl>
                                          <p:spTgt spid="1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580">
                                          <p:stCondLst>
                                            <p:cond delay="0"/>
                                          </p:stCondLst>
                                        </p:cTn>
                                        <p:tgtEl>
                                          <p:spTgt spid="22"/>
                                        </p:tgtEl>
                                      </p:cBhvr>
                                    </p:animEffect>
                                    <p:anim calcmode="lin" valueType="num">
                                      <p:cBhvr>
                                        <p:cTn id="7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7" dur="26">
                                          <p:stCondLst>
                                            <p:cond delay="650"/>
                                          </p:stCondLst>
                                        </p:cTn>
                                        <p:tgtEl>
                                          <p:spTgt spid="22"/>
                                        </p:tgtEl>
                                      </p:cBhvr>
                                      <p:to x="100000" y="60000"/>
                                    </p:animScale>
                                    <p:animScale>
                                      <p:cBhvr>
                                        <p:cTn id="78" dur="166" decel="50000">
                                          <p:stCondLst>
                                            <p:cond delay="676"/>
                                          </p:stCondLst>
                                        </p:cTn>
                                        <p:tgtEl>
                                          <p:spTgt spid="22"/>
                                        </p:tgtEl>
                                      </p:cBhvr>
                                      <p:to x="100000" y="100000"/>
                                    </p:animScale>
                                    <p:animScale>
                                      <p:cBhvr>
                                        <p:cTn id="79" dur="26">
                                          <p:stCondLst>
                                            <p:cond delay="1312"/>
                                          </p:stCondLst>
                                        </p:cTn>
                                        <p:tgtEl>
                                          <p:spTgt spid="22"/>
                                        </p:tgtEl>
                                      </p:cBhvr>
                                      <p:to x="100000" y="80000"/>
                                    </p:animScale>
                                    <p:animScale>
                                      <p:cBhvr>
                                        <p:cTn id="80" dur="166" decel="50000">
                                          <p:stCondLst>
                                            <p:cond delay="1338"/>
                                          </p:stCondLst>
                                        </p:cTn>
                                        <p:tgtEl>
                                          <p:spTgt spid="22"/>
                                        </p:tgtEl>
                                      </p:cBhvr>
                                      <p:to x="100000" y="100000"/>
                                    </p:animScale>
                                    <p:animScale>
                                      <p:cBhvr>
                                        <p:cTn id="81" dur="26">
                                          <p:stCondLst>
                                            <p:cond delay="1642"/>
                                          </p:stCondLst>
                                        </p:cTn>
                                        <p:tgtEl>
                                          <p:spTgt spid="22"/>
                                        </p:tgtEl>
                                      </p:cBhvr>
                                      <p:to x="100000" y="90000"/>
                                    </p:animScale>
                                    <p:animScale>
                                      <p:cBhvr>
                                        <p:cTn id="82" dur="166" decel="50000">
                                          <p:stCondLst>
                                            <p:cond delay="1668"/>
                                          </p:stCondLst>
                                        </p:cTn>
                                        <p:tgtEl>
                                          <p:spTgt spid="22"/>
                                        </p:tgtEl>
                                      </p:cBhvr>
                                      <p:to x="100000" y="100000"/>
                                    </p:animScale>
                                    <p:animScale>
                                      <p:cBhvr>
                                        <p:cTn id="83" dur="26">
                                          <p:stCondLst>
                                            <p:cond delay="1808"/>
                                          </p:stCondLst>
                                        </p:cTn>
                                        <p:tgtEl>
                                          <p:spTgt spid="22"/>
                                        </p:tgtEl>
                                      </p:cBhvr>
                                      <p:to x="100000" y="95000"/>
                                    </p:animScale>
                                    <p:animScale>
                                      <p:cBhvr>
                                        <p:cTn id="84" dur="166" decel="50000">
                                          <p:stCondLst>
                                            <p:cond delay="1834"/>
                                          </p:stCondLst>
                                        </p:cTn>
                                        <p:tgtEl>
                                          <p:spTgt spid="22"/>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80">
                                          <p:stCondLst>
                                            <p:cond delay="0"/>
                                          </p:stCondLst>
                                        </p:cTn>
                                        <p:tgtEl>
                                          <p:spTgt spid="30"/>
                                        </p:tgtEl>
                                      </p:cBhvr>
                                    </p:animEffect>
                                    <p:anim calcmode="lin" valueType="num">
                                      <p:cBhvr>
                                        <p:cTn id="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95" dur="26">
                                          <p:stCondLst>
                                            <p:cond delay="650"/>
                                          </p:stCondLst>
                                        </p:cTn>
                                        <p:tgtEl>
                                          <p:spTgt spid="30"/>
                                        </p:tgtEl>
                                      </p:cBhvr>
                                      <p:to x="100000" y="60000"/>
                                    </p:animScale>
                                    <p:animScale>
                                      <p:cBhvr>
                                        <p:cTn id="96" dur="166" decel="50000">
                                          <p:stCondLst>
                                            <p:cond delay="676"/>
                                          </p:stCondLst>
                                        </p:cTn>
                                        <p:tgtEl>
                                          <p:spTgt spid="30"/>
                                        </p:tgtEl>
                                      </p:cBhvr>
                                      <p:to x="100000" y="100000"/>
                                    </p:animScale>
                                    <p:animScale>
                                      <p:cBhvr>
                                        <p:cTn id="97" dur="26">
                                          <p:stCondLst>
                                            <p:cond delay="1312"/>
                                          </p:stCondLst>
                                        </p:cTn>
                                        <p:tgtEl>
                                          <p:spTgt spid="30"/>
                                        </p:tgtEl>
                                      </p:cBhvr>
                                      <p:to x="100000" y="80000"/>
                                    </p:animScale>
                                    <p:animScale>
                                      <p:cBhvr>
                                        <p:cTn id="98" dur="166" decel="50000">
                                          <p:stCondLst>
                                            <p:cond delay="1338"/>
                                          </p:stCondLst>
                                        </p:cTn>
                                        <p:tgtEl>
                                          <p:spTgt spid="30"/>
                                        </p:tgtEl>
                                      </p:cBhvr>
                                      <p:to x="100000" y="100000"/>
                                    </p:animScale>
                                    <p:animScale>
                                      <p:cBhvr>
                                        <p:cTn id="99" dur="26">
                                          <p:stCondLst>
                                            <p:cond delay="1642"/>
                                          </p:stCondLst>
                                        </p:cTn>
                                        <p:tgtEl>
                                          <p:spTgt spid="30"/>
                                        </p:tgtEl>
                                      </p:cBhvr>
                                      <p:to x="100000" y="90000"/>
                                    </p:animScale>
                                    <p:animScale>
                                      <p:cBhvr>
                                        <p:cTn id="100" dur="166" decel="50000">
                                          <p:stCondLst>
                                            <p:cond delay="1668"/>
                                          </p:stCondLst>
                                        </p:cTn>
                                        <p:tgtEl>
                                          <p:spTgt spid="30"/>
                                        </p:tgtEl>
                                      </p:cBhvr>
                                      <p:to x="100000" y="100000"/>
                                    </p:animScale>
                                    <p:animScale>
                                      <p:cBhvr>
                                        <p:cTn id="101" dur="26">
                                          <p:stCondLst>
                                            <p:cond delay="1808"/>
                                          </p:stCondLst>
                                        </p:cTn>
                                        <p:tgtEl>
                                          <p:spTgt spid="30"/>
                                        </p:tgtEl>
                                      </p:cBhvr>
                                      <p:to x="100000" y="95000"/>
                                    </p:animScale>
                                    <p:animScale>
                                      <p:cBhvr>
                                        <p:cTn id="10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593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sz="1600"/>
          </a:p>
        </p:txBody>
      </p:sp>
      <p:sp>
        <p:nvSpPr>
          <p:cNvPr id="20" name="Text Box 6">
            <a:extLst>
              <a:ext uri="{FF2B5EF4-FFF2-40B4-BE49-F238E27FC236}">
                <a16:creationId xmlns:a16="http://schemas.microsoft.com/office/drawing/2014/main" id="{D69DF2AF-FB98-135A-64D2-719F3F05062F}"/>
              </a:ext>
            </a:extLst>
          </p:cNvPr>
          <p:cNvSpPr txBox="1"/>
          <p:nvPr/>
        </p:nvSpPr>
        <p:spPr>
          <a:xfrm>
            <a:off x="190500" y="55259"/>
            <a:ext cx="12001500" cy="130364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r>
              <a:rPr lang="en-US" sz="2000" kern="1400" spc="-50" dirty="0">
                <a:latin typeface="Franklin Gothic Heavy" panose="020B0903020102020204" pitchFamily="34" charset="0"/>
                <a:ea typeface="Times New Roman" panose="02020603050405020304" pitchFamily="18" charset="0"/>
                <a:cs typeface="Times New Roman" panose="02020603050405020304" pitchFamily="18" charset="0"/>
              </a:rPr>
              <a:t>HAC: Competence and Competency of those performing </a:t>
            </a:r>
          </a:p>
          <a:p>
            <a:pPr marL="457200"/>
            <a:r>
              <a:rPr lang="en-US" sz="2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Competence (Skills, knowledge, and experience) + </a:t>
            </a:r>
          </a:p>
          <a:p>
            <a:pPr marL="457200"/>
            <a:r>
              <a:rPr lang="en-US" sz="2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Competency (Behavior, goals, desired outcomes)</a:t>
            </a:r>
            <a:endParaRPr lang="en-AU" sz="32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D1BBCCE-E7CA-148B-282B-5671DB35CA7D}"/>
              </a:ext>
            </a:extLst>
          </p:cNvPr>
          <p:cNvSpPr txBox="1"/>
          <p:nvPr/>
        </p:nvSpPr>
        <p:spPr>
          <a:xfrm>
            <a:off x="57150" y="3020302"/>
            <a:ext cx="11845925" cy="400110"/>
          </a:xfrm>
          <a:prstGeom prst="rect">
            <a:avLst/>
          </a:prstGeom>
          <a:solidFill>
            <a:schemeClr val="bg1"/>
          </a:solidFill>
        </p:spPr>
        <p:txBody>
          <a:bodyPr wrap="square" rtlCol="0">
            <a:spAutoFit/>
          </a:bodyPr>
          <a:lstStyle/>
          <a:p>
            <a:endParaRPr lang="en-AU" sz="2000" dirty="0">
              <a:solidFill>
                <a:srgbClr val="FF0000"/>
              </a:solidFill>
              <a:effectLst>
                <a:outerShdw blurRad="38100" dist="38100" dir="2700000" algn="tl">
                  <a:srgbClr val="000000">
                    <a:alpha val="43137"/>
                  </a:srgbClr>
                </a:outerShdw>
              </a:effectLst>
            </a:endParaRPr>
          </a:p>
        </p:txBody>
      </p:sp>
      <p:sp>
        <p:nvSpPr>
          <p:cNvPr id="30" name="TextBox 29">
            <a:extLst>
              <a:ext uri="{FF2B5EF4-FFF2-40B4-BE49-F238E27FC236}">
                <a16:creationId xmlns:a16="http://schemas.microsoft.com/office/drawing/2014/main" id="{1C3115E4-5A52-478F-C80A-A04CC8185779}"/>
              </a:ext>
            </a:extLst>
          </p:cNvPr>
          <p:cNvSpPr txBox="1"/>
          <p:nvPr/>
        </p:nvSpPr>
        <p:spPr>
          <a:xfrm>
            <a:off x="288925" y="1217570"/>
            <a:ext cx="11915129" cy="5078313"/>
          </a:xfrm>
          <a:prstGeom prst="rect">
            <a:avLst/>
          </a:prstGeom>
          <a:solidFill>
            <a:schemeClr val="bg1"/>
          </a:solidFill>
        </p:spPr>
        <p:txBody>
          <a:bodyPr wrap="square" rtlCol="0">
            <a:spAutoFit/>
          </a:bodyPr>
          <a:lstStyle/>
          <a:p>
            <a:r>
              <a:rPr lang="en-GB" b="1" u="sng" dirty="0">
                <a:solidFill>
                  <a:srgbClr val="FF0000"/>
                </a:solidFill>
                <a:effectLst>
                  <a:outerShdw blurRad="38100" dist="38100" dir="2700000" algn="tl">
                    <a:srgbClr val="000000">
                      <a:alpha val="43137"/>
                    </a:srgbClr>
                  </a:outerShdw>
                </a:effectLst>
              </a:rPr>
              <a:t>KEY POINTS</a:t>
            </a:r>
          </a:p>
          <a:p>
            <a:pPr marL="342900"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This person or Company requires…</a:t>
            </a:r>
          </a:p>
          <a:p>
            <a:pPr marL="800100" lvl="1"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Engineering Experience (Process, Electrical, Mechanical, Ventilation)</a:t>
            </a:r>
          </a:p>
          <a:p>
            <a:pPr lvl="1"/>
            <a:endParaRPr lang="en-GB" dirty="0">
              <a:solidFill>
                <a:srgbClr val="FF0000"/>
              </a:solidFill>
              <a:effectLst>
                <a:outerShdw blurRad="38100" dist="38100" dir="2700000" algn="tl">
                  <a:srgbClr val="000000">
                    <a:alpha val="43137"/>
                  </a:srgbClr>
                </a:outerShdw>
              </a:effectLst>
            </a:endParaRPr>
          </a:p>
          <a:p>
            <a:pPr marL="800100" lvl="1"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Practical (In-Field) Experience to address:</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Avoiding incorrect assumption, negative impacts, lack of transparency, etc</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CAPEX impacts … (Design, Procurement, Selection, Installation, Ex Initial Inspection, Commissioning)</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OPEX impacts … (Operations, Maintenance, Inspections, Repairs, etc)</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Protect CAPEX Stakeholders Interests (EPC, EPCM, Community, Government, Client aka Owner)</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Protect OPEX Stakeholders Interests (Owner, Operator, Community, Government, Shareholders)</a:t>
            </a:r>
          </a:p>
          <a:p>
            <a:pPr lvl="2"/>
            <a:endParaRPr lang="en-GB" dirty="0">
              <a:solidFill>
                <a:srgbClr val="FF0000"/>
              </a:solidFill>
              <a:effectLst>
                <a:outerShdw blurRad="38100" dist="38100" dir="2700000" algn="tl">
                  <a:srgbClr val="000000">
                    <a:alpha val="43137"/>
                  </a:srgbClr>
                </a:outerShdw>
              </a:effectLst>
            </a:endParaRPr>
          </a:p>
          <a:p>
            <a:pPr marL="800100" lvl="1"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Construction (EPC) Experience</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The CAPEX impacts</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Design, Selection, Installation, Initial Ex Inspection, and Commissioning impacts</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Protect Stakeholders Interests (EPC, EPCM, Community, Government, Client aka Owner)</a:t>
            </a:r>
          </a:p>
          <a:p>
            <a:pPr marL="1257300" lvl="2" indent="-342900">
              <a:buFont typeface="Wingdings" panose="05000000000000000000" pitchFamily="2" charset="2"/>
              <a:buChar char="Ø"/>
            </a:pPr>
            <a:endParaRPr lang="en-GB" dirty="0">
              <a:solidFill>
                <a:srgbClr val="FF0000"/>
              </a:solidFill>
              <a:effectLst>
                <a:outerShdw blurRad="38100" dist="38100" dir="2700000" algn="tl">
                  <a:srgbClr val="000000">
                    <a:alpha val="43137"/>
                  </a:srgbClr>
                </a:outerShdw>
              </a:effectLst>
            </a:endParaRPr>
          </a:p>
          <a:p>
            <a:pPr marL="800100" lvl="1"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Operations Experience (User)</a:t>
            </a:r>
          </a:p>
          <a:p>
            <a:pPr marL="1257300" lvl="2" indent="-342900">
              <a:buFont typeface="Wingdings" panose="05000000000000000000" pitchFamily="2" charset="2"/>
              <a:buChar char="Ø"/>
            </a:pPr>
            <a:r>
              <a:rPr lang="en-GB" dirty="0">
                <a:solidFill>
                  <a:srgbClr val="FF0000"/>
                </a:solidFill>
                <a:effectLst>
                  <a:outerShdw blurRad="38100" dist="38100" dir="2700000" algn="tl">
                    <a:srgbClr val="000000">
                      <a:alpha val="43137"/>
                    </a:srgbClr>
                  </a:outerShdw>
                </a:effectLst>
              </a:rPr>
              <a:t>Refer to Practical (In-Field) Experience</a:t>
            </a:r>
            <a:endParaRPr lang="en-AU" dirty="0">
              <a:solidFill>
                <a:srgbClr val="FF000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EEC561C-AE8E-C9C3-7DDA-2A5F18CA68A4}"/>
              </a:ext>
            </a:extLst>
          </p:cNvPr>
          <p:cNvPicPr>
            <a:picLocks noChangeAspect="1"/>
          </p:cNvPicPr>
          <p:nvPr/>
        </p:nvPicPr>
        <p:blipFill>
          <a:blip r:embed="rId5"/>
          <a:stretch>
            <a:fillRect/>
          </a:stretch>
        </p:blipFill>
        <p:spPr>
          <a:xfrm>
            <a:off x="3178174" y="3416345"/>
            <a:ext cx="8956675" cy="3409902"/>
          </a:xfrm>
          <a:prstGeom prst="rect">
            <a:avLst/>
          </a:prstGeom>
        </p:spPr>
      </p:pic>
      <p:pic>
        <p:nvPicPr>
          <p:cNvPr id="7" name="Resim 9">
            <a:extLst>
              <a:ext uri="{FF2B5EF4-FFF2-40B4-BE49-F238E27FC236}">
                <a16:creationId xmlns:a16="http://schemas.microsoft.com/office/drawing/2014/main" id="{1B83F7B1-492A-AE5E-AAC4-1EF25218FE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7212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80">
                                          <p:stCondLst>
                                            <p:cond delay="0"/>
                                          </p:stCondLst>
                                        </p:cTn>
                                        <p:tgtEl>
                                          <p:spTgt spid="30"/>
                                        </p:tgtEl>
                                      </p:cBhvr>
                                    </p:animEffect>
                                    <p:anim calcmode="lin" valueType="num">
                                      <p:cBhvr>
                                        <p:cTn id="2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1" dur="26">
                                          <p:stCondLst>
                                            <p:cond delay="650"/>
                                          </p:stCondLst>
                                        </p:cTn>
                                        <p:tgtEl>
                                          <p:spTgt spid="30"/>
                                        </p:tgtEl>
                                      </p:cBhvr>
                                      <p:to x="100000" y="60000"/>
                                    </p:animScale>
                                    <p:animScale>
                                      <p:cBhvr>
                                        <p:cTn id="32" dur="166" decel="50000">
                                          <p:stCondLst>
                                            <p:cond delay="676"/>
                                          </p:stCondLst>
                                        </p:cTn>
                                        <p:tgtEl>
                                          <p:spTgt spid="30"/>
                                        </p:tgtEl>
                                      </p:cBhvr>
                                      <p:to x="100000" y="100000"/>
                                    </p:animScale>
                                    <p:animScale>
                                      <p:cBhvr>
                                        <p:cTn id="33" dur="26">
                                          <p:stCondLst>
                                            <p:cond delay="1312"/>
                                          </p:stCondLst>
                                        </p:cTn>
                                        <p:tgtEl>
                                          <p:spTgt spid="30"/>
                                        </p:tgtEl>
                                      </p:cBhvr>
                                      <p:to x="100000" y="80000"/>
                                    </p:animScale>
                                    <p:animScale>
                                      <p:cBhvr>
                                        <p:cTn id="34" dur="166" decel="50000">
                                          <p:stCondLst>
                                            <p:cond delay="1338"/>
                                          </p:stCondLst>
                                        </p:cTn>
                                        <p:tgtEl>
                                          <p:spTgt spid="30"/>
                                        </p:tgtEl>
                                      </p:cBhvr>
                                      <p:to x="100000" y="100000"/>
                                    </p:animScale>
                                    <p:animScale>
                                      <p:cBhvr>
                                        <p:cTn id="35" dur="26">
                                          <p:stCondLst>
                                            <p:cond delay="1642"/>
                                          </p:stCondLst>
                                        </p:cTn>
                                        <p:tgtEl>
                                          <p:spTgt spid="30"/>
                                        </p:tgtEl>
                                      </p:cBhvr>
                                      <p:to x="100000" y="90000"/>
                                    </p:animScale>
                                    <p:animScale>
                                      <p:cBhvr>
                                        <p:cTn id="36" dur="166" decel="50000">
                                          <p:stCondLst>
                                            <p:cond delay="1668"/>
                                          </p:stCondLst>
                                        </p:cTn>
                                        <p:tgtEl>
                                          <p:spTgt spid="30"/>
                                        </p:tgtEl>
                                      </p:cBhvr>
                                      <p:to x="100000" y="100000"/>
                                    </p:animScale>
                                    <p:animScale>
                                      <p:cBhvr>
                                        <p:cTn id="37" dur="26">
                                          <p:stCondLst>
                                            <p:cond delay="1808"/>
                                          </p:stCondLst>
                                        </p:cTn>
                                        <p:tgtEl>
                                          <p:spTgt spid="30"/>
                                        </p:tgtEl>
                                      </p:cBhvr>
                                      <p:to x="100000" y="95000"/>
                                    </p:animScale>
                                    <p:animScale>
                                      <p:cBhvr>
                                        <p:cTn id="38" dur="166" decel="50000">
                                          <p:stCondLst>
                                            <p:cond delay="1834"/>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a:t>
            </a:r>
          </a:p>
          <a:p>
            <a:pPr marL="457200" algn="r"/>
            <a:r>
              <a:rPr lang="en-US" sz="2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Example: Fuel Handling (Indoors) with insufficient Ventilation</a:t>
            </a:r>
            <a:endParaRPr lang="en-AU" sz="32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1" name="Resim 9">
            <a:extLst>
              <a:ext uri="{FF2B5EF4-FFF2-40B4-BE49-F238E27FC236}">
                <a16:creationId xmlns:a16="http://schemas.microsoft.com/office/drawing/2014/main" id="{DB2CFAB4-3D6D-AA32-236D-FCFF1C8982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pic>
        <p:nvPicPr>
          <p:cNvPr id="7" name="Picture 6">
            <a:extLst>
              <a:ext uri="{FF2B5EF4-FFF2-40B4-BE49-F238E27FC236}">
                <a16:creationId xmlns:a16="http://schemas.microsoft.com/office/drawing/2014/main" id="{77A61C87-4C18-028C-B01C-A7E5BFE7CC2B}"/>
              </a:ext>
            </a:extLst>
          </p:cNvPr>
          <p:cNvPicPr>
            <a:picLocks noChangeAspect="1"/>
          </p:cNvPicPr>
          <p:nvPr/>
        </p:nvPicPr>
        <p:blipFill rotWithShape="1">
          <a:blip r:embed="rId5"/>
          <a:srcRect l="4624" t="56863" r="8537"/>
          <a:stretch/>
        </p:blipFill>
        <p:spPr>
          <a:xfrm>
            <a:off x="57150" y="1409020"/>
            <a:ext cx="5412071" cy="3761229"/>
          </a:xfrm>
          <a:prstGeom prst="rect">
            <a:avLst/>
          </a:prstGeom>
        </p:spPr>
      </p:pic>
      <p:pic>
        <p:nvPicPr>
          <p:cNvPr id="10" name="Picture 9" descr="A picture containing building, sky, outdoor&#10;&#10;Description automatically generated">
            <a:extLst>
              <a:ext uri="{FF2B5EF4-FFF2-40B4-BE49-F238E27FC236}">
                <a16:creationId xmlns:a16="http://schemas.microsoft.com/office/drawing/2014/main" id="{DB9A8C96-9CCC-4C38-F75C-53B585153814}"/>
              </a:ext>
            </a:extLst>
          </p:cNvPr>
          <p:cNvPicPr>
            <a:picLocks noChangeAspect="1"/>
          </p:cNvPicPr>
          <p:nvPr/>
        </p:nvPicPr>
        <p:blipFill rotWithShape="1">
          <a:blip r:embed="rId6">
            <a:extLst>
              <a:ext uri="{28A0092B-C50C-407E-A947-70E740481C1C}">
                <a14:useLocalDpi xmlns:a14="http://schemas.microsoft.com/office/drawing/2010/main" val="0"/>
              </a:ext>
            </a:extLst>
          </a:blip>
          <a:srcRect l="39702"/>
          <a:stretch/>
        </p:blipFill>
        <p:spPr>
          <a:xfrm>
            <a:off x="2763185" y="3844577"/>
            <a:ext cx="3235094" cy="3020602"/>
          </a:xfrm>
          <a:prstGeom prst="rect">
            <a:avLst/>
          </a:prstGeom>
        </p:spPr>
      </p:pic>
      <p:pic>
        <p:nvPicPr>
          <p:cNvPr id="2" name="Picture 1" descr="Diagram&#10;&#10;Description automatically generated">
            <a:extLst>
              <a:ext uri="{FF2B5EF4-FFF2-40B4-BE49-F238E27FC236}">
                <a16:creationId xmlns:a16="http://schemas.microsoft.com/office/drawing/2014/main" id="{3F54C4B5-3AD7-7460-7AA4-34A2CEF010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505"/>
          <a:stretch/>
        </p:blipFill>
        <p:spPr bwMode="auto">
          <a:xfrm>
            <a:off x="4988507" y="1254655"/>
            <a:ext cx="7146343" cy="4194325"/>
          </a:xfrm>
          <a:prstGeom prst="rect">
            <a:avLst/>
          </a:prstGeom>
          <a:ln>
            <a:noFill/>
          </a:ln>
          <a:extLst>
            <a:ext uri="{53640926-AAD7-44D8-BBD7-CCE9431645EC}">
              <a14:shadowObscured xmlns:a14="http://schemas.microsoft.com/office/drawing/2010/main"/>
            </a:ext>
          </a:extLst>
        </p:spPr>
      </p:pic>
      <p:sp>
        <p:nvSpPr>
          <p:cNvPr id="12" name="Rectangle: Rounded Corners 11">
            <a:extLst>
              <a:ext uri="{FF2B5EF4-FFF2-40B4-BE49-F238E27FC236}">
                <a16:creationId xmlns:a16="http://schemas.microsoft.com/office/drawing/2014/main" id="{8185FD39-EE5E-E549-916B-AAD4A555BB2F}"/>
              </a:ext>
            </a:extLst>
          </p:cNvPr>
          <p:cNvSpPr/>
          <p:nvPr/>
        </p:nvSpPr>
        <p:spPr>
          <a:xfrm>
            <a:off x="3821986" y="4009046"/>
            <a:ext cx="770562" cy="7397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79A7E6FF-677D-F900-5AA0-BA2C520A8E21}"/>
              </a:ext>
            </a:extLst>
          </p:cNvPr>
          <p:cNvSpPr/>
          <p:nvPr/>
        </p:nvSpPr>
        <p:spPr>
          <a:xfrm>
            <a:off x="635285" y="1767156"/>
            <a:ext cx="770562" cy="18440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2752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a:t>
            </a:r>
          </a:p>
          <a:p>
            <a:pPr marL="457200" algn="r"/>
            <a:r>
              <a:rPr lang="en-US" sz="2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Example: Fuel Handling (Indoors) </a:t>
            </a:r>
            <a:r>
              <a:rPr lang="en-US" sz="2000" kern="1400" spc="-50">
                <a:effectLst/>
                <a:latin typeface="Franklin Gothic Heavy" panose="020B0903020102020204" pitchFamily="34" charset="0"/>
                <a:ea typeface="Times New Roman" panose="02020603050405020304" pitchFamily="18" charset="0"/>
                <a:cs typeface="Times New Roman" panose="02020603050405020304" pitchFamily="18" charset="0"/>
              </a:rPr>
              <a:t>with SUFFICIENT </a:t>
            </a:r>
            <a:r>
              <a:rPr lang="en-US" sz="2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Ventilation</a:t>
            </a:r>
            <a:endParaRPr lang="en-AU" sz="32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1" name="Resim 9">
            <a:extLst>
              <a:ext uri="{FF2B5EF4-FFF2-40B4-BE49-F238E27FC236}">
                <a16:creationId xmlns:a16="http://schemas.microsoft.com/office/drawing/2014/main" id="{DB2CFAB4-3D6D-AA32-236D-FCFF1C8982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pic>
        <p:nvPicPr>
          <p:cNvPr id="8" name="Picture 7">
            <a:extLst>
              <a:ext uri="{FF2B5EF4-FFF2-40B4-BE49-F238E27FC236}">
                <a16:creationId xmlns:a16="http://schemas.microsoft.com/office/drawing/2014/main" id="{A48F21C2-4746-9288-97BB-89EC3BD10915}"/>
              </a:ext>
            </a:extLst>
          </p:cNvPr>
          <p:cNvPicPr>
            <a:picLocks noChangeAspect="1"/>
          </p:cNvPicPr>
          <p:nvPr/>
        </p:nvPicPr>
        <p:blipFill>
          <a:blip r:embed="rId5"/>
          <a:stretch>
            <a:fillRect/>
          </a:stretch>
        </p:blipFill>
        <p:spPr>
          <a:xfrm>
            <a:off x="179789" y="1494477"/>
            <a:ext cx="11874773" cy="5234677"/>
          </a:xfrm>
          <a:prstGeom prst="rect">
            <a:avLst/>
          </a:prstGeom>
        </p:spPr>
      </p:pic>
    </p:spTree>
    <p:extLst>
      <p:ext uri="{BB962C8B-B14F-4D97-AF65-F5344CB8AC3E}">
        <p14:creationId xmlns:p14="http://schemas.microsoft.com/office/powerpoint/2010/main" val="4020327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CB15C-85E7-1147-72BD-46952244FFAE}"/>
              </a:ext>
            </a:extLst>
          </p:cNvPr>
          <p:cNvPicPr>
            <a:picLocks noChangeAspect="1"/>
          </p:cNvPicPr>
          <p:nvPr/>
        </p:nvPicPr>
        <p:blipFill>
          <a:blip r:embed="rId2"/>
          <a:stretch>
            <a:fillRect/>
          </a:stretch>
        </p:blipFill>
        <p:spPr>
          <a:xfrm>
            <a:off x="0" y="1434395"/>
            <a:ext cx="12192000" cy="4518377"/>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HAZOP vs HAC – Stages</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85DB2F4-0C2D-88C0-00EC-4C9C7A3BAF48}"/>
              </a:ext>
            </a:extLst>
          </p:cNvPr>
          <p:cNvSpPr/>
          <p:nvPr/>
        </p:nvSpPr>
        <p:spPr>
          <a:xfrm>
            <a:off x="685800" y="2260600"/>
            <a:ext cx="5035550" cy="234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HAZOP – New Facility or Process</a:t>
            </a:r>
            <a:endParaRPr lang="en-AU" dirty="0"/>
          </a:p>
        </p:txBody>
      </p:sp>
      <p:sp>
        <p:nvSpPr>
          <p:cNvPr id="6" name="Rectangle: Rounded Corners 5">
            <a:extLst>
              <a:ext uri="{FF2B5EF4-FFF2-40B4-BE49-F238E27FC236}">
                <a16:creationId xmlns:a16="http://schemas.microsoft.com/office/drawing/2014/main" id="{78D1B393-8BAC-5751-BC3A-E7A08A2F8769}"/>
              </a:ext>
            </a:extLst>
          </p:cNvPr>
          <p:cNvSpPr/>
          <p:nvPr/>
        </p:nvSpPr>
        <p:spPr>
          <a:xfrm>
            <a:off x="4740597" y="4305301"/>
            <a:ext cx="2536503" cy="234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HAZOP – Vendor Stage</a:t>
            </a:r>
            <a:endParaRPr lang="en-AU" dirty="0"/>
          </a:p>
        </p:txBody>
      </p:sp>
      <p:sp>
        <p:nvSpPr>
          <p:cNvPr id="7" name="Rectangle: Rounded Corners 6">
            <a:extLst>
              <a:ext uri="{FF2B5EF4-FFF2-40B4-BE49-F238E27FC236}">
                <a16:creationId xmlns:a16="http://schemas.microsoft.com/office/drawing/2014/main" id="{8E9E21DF-D51C-468E-2DD4-8F8D6D1C14F9}"/>
              </a:ext>
            </a:extLst>
          </p:cNvPr>
          <p:cNvSpPr/>
          <p:nvPr/>
        </p:nvSpPr>
        <p:spPr>
          <a:xfrm>
            <a:off x="9482137" y="2143125"/>
            <a:ext cx="2686050" cy="234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HAZOP Review – Existing Facility</a:t>
            </a:r>
            <a:endParaRPr lang="en-AU" sz="1400" dirty="0"/>
          </a:p>
        </p:txBody>
      </p:sp>
      <p:sp>
        <p:nvSpPr>
          <p:cNvPr id="8" name="Rectangle: Rounded Corners 7">
            <a:extLst>
              <a:ext uri="{FF2B5EF4-FFF2-40B4-BE49-F238E27FC236}">
                <a16:creationId xmlns:a16="http://schemas.microsoft.com/office/drawing/2014/main" id="{56906349-EB3F-5E06-1C46-7357353AD153}"/>
              </a:ext>
            </a:extLst>
          </p:cNvPr>
          <p:cNvSpPr/>
          <p:nvPr/>
        </p:nvSpPr>
        <p:spPr>
          <a:xfrm>
            <a:off x="685800" y="2569986"/>
            <a:ext cx="5035550" cy="2349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HAC + IHA – Initial (Simplified Method)</a:t>
            </a:r>
            <a:endParaRPr lang="en-AU" dirty="0"/>
          </a:p>
        </p:txBody>
      </p:sp>
      <p:sp>
        <p:nvSpPr>
          <p:cNvPr id="9" name="Rectangle: Rounded Corners 8">
            <a:extLst>
              <a:ext uri="{FF2B5EF4-FFF2-40B4-BE49-F238E27FC236}">
                <a16:creationId xmlns:a16="http://schemas.microsoft.com/office/drawing/2014/main" id="{339C4141-AE82-11EB-2A31-69CC567EF857}"/>
              </a:ext>
            </a:extLst>
          </p:cNvPr>
          <p:cNvSpPr/>
          <p:nvPr/>
        </p:nvSpPr>
        <p:spPr>
          <a:xfrm>
            <a:off x="4740597" y="4614687"/>
            <a:ext cx="2517775" cy="2349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HAC – Vendor Packages</a:t>
            </a:r>
            <a:endParaRPr lang="en-AU" dirty="0"/>
          </a:p>
        </p:txBody>
      </p:sp>
      <p:sp>
        <p:nvSpPr>
          <p:cNvPr id="10" name="Rectangle: Rounded Corners 9">
            <a:extLst>
              <a:ext uri="{FF2B5EF4-FFF2-40B4-BE49-F238E27FC236}">
                <a16:creationId xmlns:a16="http://schemas.microsoft.com/office/drawing/2014/main" id="{68864819-FAAE-5C0E-0A79-DCE9BBE7A086}"/>
              </a:ext>
            </a:extLst>
          </p:cNvPr>
          <p:cNvSpPr/>
          <p:nvPr/>
        </p:nvSpPr>
        <p:spPr>
          <a:xfrm>
            <a:off x="3451547" y="2928055"/>
            <a:ext cx="2809553" cy="78175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HAC – </a:t>
            </a:r>
            <a:r>
              <a:rPr lang="en-GB" sz="1400" dirty="0" err="1"/>
              <a:t>Combintion</a:t>
            </a:r>
            <a:r>
              <a:rPr lang="en-GB" sz="1400" dirty="0"/>
              <a:t> Method </a:t>
            </a:r>
          </a:p>
          <a:p>
            <a:pPr algn="ctr"/>
            <a:r>
              <a:rPr lang="en-GB" sz="1400" dirty="0"/>
              <a:t>(Initial or Codes &amp; Practices and/or Calculated + Vendor Packages)</a:t>
            </a:r>
            <a:endParaRPr lang="en-AU" sz="1400" dirty="0"/>
          </a:p>
        </p:txBody>
      </p:sp>
      <p:sp>
        <p:nvSpPr>
          <p:cNvPr id="12" name="Rectangle: Rounded Corners 11">
            <a:extLst>
              <a:ext uri="{FF2B5EF4-FFF2-40B4-BE49-F238E27FC236}">
                <a16:creationId xmlns:a16="http://schemas.microsoft.com/office/drawing/2014/main" id="{FA8DDD3B-F7A9-B3BB-DDFD-A63CA1B9AA56}"/>
              </a:ext>
            </a:extLst>
          </p:cNvPr>
          <p:cNvSpPr/>
          <p:nvPr/>
        </p:nvSpPr>
        <p:spPr>
          <a:xfrm rot="5400000">
            <a:off x="8036792" y="4391892"/>
            <a:ext cx="2208066" cy="5143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HAC – </a:t>
            </a:r>
            <a:r>
              <a:rPr lang="en-GB" sz="1400" dirty="0" err="1"/>
              <a:t>Combintion</a:t>
            </a:r>
            <a:r>
              <a:rPr lang="en-GB" sz="1400" dirty="0"/>
              <a:t> Method </a:t>
            </a:r>
          </a:p>
          <a:p>
            <a:pPr algn="ctr"/>
            <a:r>
              <a:rPr lang="en-GB" sz="1400" dirty="0"/>
              <a:t>(Finalization for Handover)</a:t>
            </a:r>
            <a:endParaRPr lang="en-AU" sz="1400" dirty="0"/>
          </a:p>
        </p:txBody>
      </p:sp>
      <p:sp>
        <p:nvSpPr>
          <p:cNvPr id="14" name="Rectangle: Rounded Corners 13">
            <a:extLst>
              <a:ext uri="{FF2B5EF4-FFF2-40B4-BE49-F238E27FC236}">
                <a16:creationId xmlns:a16="http://schemas.microsoft.com/office/drawing/2014/main" id="{DE15F838-C09F-8D14-4EFA-2AAC191AB883}"/>
              </a:ext>
            </a:extLst>
          </p:cNvPr>
          <p:cNvSpPr/>
          <p:nvPr/>
        </p:nvSpPr>
        <p:spPr>
          <a:xfrm>
            <a:off x="9482137" y="2439106"/>
            <a:ext cx="2517775" cy="2349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HAC – Yearly Review</a:t>
            </a:r>
            <a:endParaRPr lang="en-AU" dirty="0"/>
          </a:p>
        </p:txBody>
      </p:sp>
      <p:sp>
        <p:nvSpPr>
          <p:cNvPr id="16" name="Rectangle: Rounded Corners 15">
            <a:extLst>
              <a:ext uri="{FF2B5EF4-FFF2-40B4-BE49-F238E27FC236}">
                <a16:creationId xmlns:a16="http://schemas.microsoft.com/office/drawing/2014/main" id="{7569A398-739F-8C35-7BD5-303580F4AD83}"/>
              </a:ext>
            </a:extLst>
          </p:cNvPr>
          <p:cNvSpPr/>
          <p:nvPr/>
        </p:nvSpPr>
        <p:spPr>
          <a:xfrm>
            <a:off x="7607300" y="5580484"/>
            <a:ext cx="4471987" cy="1225766"/>
          </a:xfrm>
          <a:prstGeom prst="roundRect">
            <a:avLst/>
          </a:prstGeom>
          <a:solidFill>
            <a:srgbClr val="FF00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effectLst>
                  <a:outerShdw blurRad="38100" dist="38100" dir="2700000" algn="tl">
                    <a:srgbClr val="000000">
                      <a:alpha val="43137"/>
                    </a:srgbClr>
                  </a:outerShdw>
                </a:effectLst>
              </a:rPr>
              <a:t>MOC – Management of Change</a:t>
            </a:r>
          </a:p>
          <a:p>
            <a:pPr marL="285750" indent="-285750" algn="ctr">
              <a:buFontTx/>
              <a:buChar char="-"/>
            </a:pPr>
            <a:r>
              <a:rPr lang="en-GB" dirty="0"/>
              <a:t>Process or Operation Changes</a:t>
            </a:r>
          </a:p>
          <a:p>
            <a:pPr marL="285750" indent="-285750" algn="ctr">
              <a:buFontTx/>
              <a:buChar char="-"/>
            </a:pPr>
            <a:r>
              <a:rPr lang="en-GB" dirty="0"/>
              <a:t>Plant deterioration</a:t>
            </a:r>
          </a:p>
          <a:p>
            <a:pPr marL="285750" indent="-285750" algn="ctr">
              <a:buFontTx/>
              <a:buChar char="-"/>
            </a:pPr>
            <a:r>
              <a:rPr lang="en-GB" dirty="0"/>
              <a:t>Facility Incidents or External Lessons</a:t>
            </a:r>
            <a:endParaRPr lang="en-AU" dirty="0"/>
          </a:p>
        </p:txBody>
      </p:sp>
      <p:cxnSp>
        <p:nvCxnSpPr>
          <p:cNvPr id="21" name="Straight Arrow Connector 20">
            <a:extLst>
              <a:ext uri="{FF2B5EF4-FFF2-40B4-BE49-F238E27FC236}">
                <a16:creationId xmlns:a16="http://schemas.microsoft.com/office/drawing/2014/main" id="{38EB2A5C-9BED-1B94-79AC-F60896D0B142}"/>
              </a:ext>
            </a:extLst>
          </p:cNvPr>
          <p:cNvCxnSpPr>
            <a:cxnSpLocks/>
          </p:cNvCxnSpPr>
          <p:nvPr/>
        </p:nvCxnSpPr>
        <p:spPr>
          <a:xfrm flipV="1">
            <a:off x="7607300" y="2190750"/>
            <a:ext cx="1874837" cy="34671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239634C-FD8E-BD23-36D9-0FF5608013CA}"/>
              </a:ext>
            </a:extLst>
          </p:cNvPr>
          <p:cNvCxnSpPr>
            <a:cxnSpLocks/>
            <a:stCxn id="16" idx="0"/>
            <a:endCxn id="14" idx="2"/>
          </p:cNvCxnSpPr>
          <p:nvPr/>
        </p:nvCxnSpPr>
        <p:spPr>
          <a:xfrm flipV="1">
            <a:off x="9843294" y="2674056"/>
            <a:ext cx="897731" cy="29064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EF17ABC-0816-9E56-68C6-1AD48E4375AF}"/>
              </a:ext>
            </a:extLst>
          </p:cNvPr>
          <p:cNvSpPr/>
          <p:nvPr/>
        </p:nvSpPr>
        <p:spPr>
          <a:xfrm>
            <a:off x="2285851" y="6052961"/>
            <a:ext cx="4471987" cy="664632"/>
          </a:xfrm>
          <a:prstGeom prst="roundRect">
            <a:avLst/>
          </a:prstGeom>
          <a:solidFill>
            <a:srgbClr val="FF00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effectLst>
                  <a:outerShdw blurRad="38100" dist="38100" dir="2700000" algn="tl">
                    <a:srgbClr val="000000">
                      <a:alpha val="43137"/>
                    </a:srgbClr>
                  </a:outerShdw>
                </a:effectLst>
              </a:rPr>
              <a:t>MOC – Management of Change by whom?</a:t>
            </a:r>
          </a:p>
        </p:txBody>
      </p:sp>
      <p:sp>
        <p:nvSpPr>
          <p:cNvPr id="35" name="Rectangle: Rounded Corners 34">
            <a:extLst>
              <a:ext uri="{FF2B5EF4-FFF2-40B4-BE49-F238E27FC236}">
                <a16:creationId xmlns:a16="http://schemas.microsoft.com/office/drawing/2014/main" id="{517675D6-1AC4-51A8-9906-9939840C037E}"/>
              </a:ext>
            </a:extLst>
          </p:cNvPr>
          <p:cNvSpPr/>
          <p:nvPr/>
        </p:nvSpPr>
        <p:spPr>
          <a:xfrm>
            <a:off x="425450" y="1936750"/>
            <a:ext cx="9225756" cy="389990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Resim 9">
            <a:extLst>
              <a:ext uri="{FF2B5EF4-FFF2-40B4-BE49-F238E27FC236}">
                <a16:creationId xmlns:a16="http://schemas.microsoft.com/office/drawing/2014/main" id="{220AE3D5-CF5B-AF0E-F62F-F9022D0C29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2825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500" fill="hold"/>
                                        <p:tgtEl>
                                          <p:spTgt spid="35"/>
                                        </p:tgtEl>
                                        <p:attrNameLst>
                                          <p:attrName>ppt_x</p:attrName>
                                        </p:attrNameLst>
                                      </p:cBhvr>
                                      <p:tavLst>
                                        <p:tav tm="0">
                                          <p:val>
                                            <p:strVal val="#ppt_x"/>
                                          </p:val>
                                        </p:tav>
                                        <p:tav tm="100000">
                                          <p:val>
                                            <p:strVal val="#ppt_x"/>
                                          </p:val>
                                        </p:tav>
                                      </p:tavLst>
                                    </p:anim>
                                    <p:anim calcmode="lin" valueType="num">
                                      <p:cBhvr additive="base">
                                        <p:cTn id="8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down)">
                                      <p:cBhvr>
                                        <p:cTn id="88" dur="580">
                                          <p:stCondLst>
                                            <p:cond delay="0"/>
                                          </p:stCondLst>
                                        </p:cTn>
                                        <p:tgtEl>
                                          <p:spTgt spid="32"/>
                                        </p:tgtEl>
                                      </p:cBhvr>
                                    </p:animEffect>
                                    <p:anim calcmode="lin" valueType="num">
                                      <p:cBhvr>
                                        <p:cTn id="8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4" dur="26">
                                          <p:stCondLst>
                                            <p:cond delay="650"/>
                                          </p:stCondLst>
                                        </p:cTn>
                                        <p:tgtEl>
                                          <p:spTgt spid="32"/>
                                        </p:tgtEl>
                                      </p:cBhvr>
                                      <p:to x="100000" y="60000"/>
                                    </p:animScale>
                                    <p:animScale>
                                      <p:cBhvr>
                                        <p:cTn id="95" dur="166" decel="50000">
                                          <p:stCondLst>
                                            <p:cond delay="676"/>
                                          </p:stCondLst>
                                        </p:cTn>
                                        <p:tgtEl>
                                          <p:spTgt spid="32"/>
                                        </p:tgtEl>
                                      </p:cBhvr>
                                      <p:to x="100000" y="100000"/>
                                    </p:animScale>
                                    <p:animScale>
                                      <p:cBhvr>
                                        <p:cTn id="96" dur="26">
                                          <p:stCondLst>
                                            <p:cond delay="1312"/>
                                          </p:stCondLst>
                                        </p:cTn>
                                        <p:tgtEl>
                                          <p:spTgt spid="32"/>
                                        </p:tgtEl>
                                      </p:cBhvr>
                                      <p:to x="100000" y="80000"/>
                                    </p:animScale>
                                    <p:animScale>
                                      <p:cBhvr>
                                        <p:cTn id="97" dur="166" decel="50000">
                                          <p:stCondLst>
                                            <p:cond delay="1338"/>
                                          </p:stCondLst>
                                        </p:cTn>
                                        <p:tgtEl>
                                          <p:spTgt spid="32"/>
                                        </p:tgtEl>
                                      </p:cBhvr>
                                      <p:to x="100000" y="100000"/>
                                    </p:animScale>
                                    <p:animScale>
                                      <p:cBhvr>
                                        <p:cTn id="98" dur="26">
                                          <p:stCondLst>
                                            <p:cond delay="1642"/>
                                          </p:stCondLst>
                                        </p:cTn>
                                        <p:tgtEl>
                                          <p:spTgt spid="32"/>
                                        </p:tgtEl>
                                      </p:cBhvr>
                                      <p:to x="100000" y="90000"/>
                                    </p:animScale>
                                    <p:animScale>
                                      <p:cBhvr>
                                        <p:cTn id="99" dur="166" decel="50000">
                                          <p:stCondLst>
                                            <p:cond delay="1668"/>
                                          </p:stCondLst>
                                        </p:cTn>
                                        <p:tgtEl>
                                          <p:spTgt spid="32"/>
                                        </p:tgtEl>
                                      </p:cBhvr>
                                      <p:to x="100000" y="100000"/>
                                    </p:animScale>
                                    <p:animScale>
                                      <p:cBhvr>
                                        <p:cTn id="100" dur="26">
                                          <p:stCondLst>
                                            <p:cond delay="1808"/>
                                          </p:stCondLst>
                                        </p:cTn>
                                        <p:tgtEl>
                                          <p:spTgt spid="32"/>
                                        </p:tgtEl>
                                      </p:cBhvr>
                                      <p:to x="100000" y="95000"/>
                                    </p:animScale>
                                    <p:animScale>
                                      <p:cBhvr>
                                        <p:cTn id="101"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2" grpId="0" animBg="1"/>
      <p:bldP spid="14" grpId="0" animBg="1"/>
      <p:bldP spid="16" grpId="0" animBg="1"/>
      <p:bldP spid="32"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1: Go / No-Go Assessment</a:t>
            </a: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 </a:t>
            </a:r>
          </a:p>
          <a:p>
            <a:pPr marL="742950" indent="-285750" algn="r">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Assess all areas, even know not hazardous areas</a:t>
            </a: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F7CB4E-5B6A-17CB-AE4C-073F845CBAD1}"/>
              </a:ext>
            </a:extLst>
          </p:cNvPr>
          <p:cNvPicPr>
            <a:picLocks noChangeAspect="1"/>
          </p:cNvPicPr>
          <p:nvPr/>
        </p:nvPicPr>
        <p:blipFill>
          <a:blip r:embed="rId4"/>
          <a:stretch>
            <a:fillRect/>
          </a:stretch>
        </p:blipFill>
        <p:spPr>
          <a:xfrm>
            <a:off x="48260" y="1893053"/>
            <a:ext cx="11963400" cy="4127234"/>
          </a:xfrm>
          <a:prstGeom prst="rect">
            <a:avLst/>
          </a:prstGeom>
          <a:ln>
            <a:noFill/>
          </a:ln>
          <a:effectLst>
            <a:outerShdw blurRad="292100" dist="139700" dir="2700000" algn="tl" rotWithShape="0">
              <a:srgbClr val="333333">
                <a:alpha val="65000"/>
              </a:srgbClr>
            </a:outerShdw>
          </a:effectLst>
        </p:spPr>
      </p:pic>
      <p:pic>
        <p:nvPicPr>
          <p:cNvPr id="13" name="Resim 9">
            <a:extLst>
              <a:ext uri="{FF2B5EF4-FFF2-40B4-BE49-F238E27FC236}">
                <a16:creationId xmlns:a16="http://schemas.microsoft.com/office/drawing/2014/main" id="{D41FBCCB-AC24-8E25-8B8F-053546A2BF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426053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D71EE-D716-CB69-7B93-76EF59B656AC}"/>
              </a:ext>
            </a:extLst>
          </p:cNvPr>
          <p:cNvPicPr>
            <a:picLocks noChangeAspect="1"/>
          </p:cNvPicPr>
          <p:nvPr/>
        </p:nvPicPr>
        <p:blipFill>
          <a:blip r:embed="rId2"/>
          <a:stretch>
            <a:fillRect/>
          </a:stretch>
        </p:blipFill>
        <p:spPr>
          <a:xfrm>
            <a:off x="183962" y="1377950"/>
            <a:ext cx="5718998" cy="532791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551" y="5874947"/>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0198100" y="5874946"/>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2: Ignition Hazard Assessment</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Assess all existing and potential 13 source of ignition</a:t>
            </a: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6" name="Resim 9">
            <a:extLst>
              <a:ext uri="{FF2B5EF4-FFF2-40B4-BE49-F238E27FC236}">
                <a16:creationId xmlns:a16="http://schemas.microsoft.com/office/drawing/2014/main" id="{E133DC52-0B0F-D12D-E867-C36D0B261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6367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5480E-122C-7021-A396-D97B393E98EE}"/>
              </a:ext>
            </a:extLst>
          </p:cNvPr>
          <p:cNvPicPr>
            <a:picLocks noChangeAspect="1"/>
          </p:cNvPicPr>
          <p:nvPr/>
        </p:nvPicPr>
        <p:blipFill rotWithShape="1">
          <a:blip r:embed="rId2"/>
          <a:srcRect t="11337"/>
          <a:stretch/>
        </p:blipFill>
        <p:spPr>
          <a:xfrm>
            <a:off x="5713517" y="1921557"/>
            <a:ext cx="6298143" cy="492151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3: Area Description</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Clearly define the process, and explain so at later reviews that all assumptions, decisions, references, and calculations can be understood</a:t>
            </a: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 name="Resim 9">
            <a:extLst>
              <a:ext uri="{FF2B5EF4-FFF2-40B4-BE49-F238E27FC236}">
                <a16:creationId xmlns:a16="http://schemas.microsoft.com/office/drawing/2014/main" id="{6DADD42B-CCCF-E26E-A742-5672D363C6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6073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882686D-0A04-B69C-88DA-A767CD684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9C8EBC40-75FF-74B2-E83E-757098317CA7}"/>
              </a:ext>
            </a:extLst>
          </p:cNvPr>
          <p:cNvSpPr txBox="1"/>
          <p:nvPr/>
        </p:nvSpPr>
        <p:spPr>
          <a:xfrm>
            <a:off x="-165100" y="4168180"/>
            <a:ext cx="12357100" cy="3416320"/>
          </a:xfrm>
          <a:prstGeom prst="rect">
            <a:avLst/>
          </a:prstGeom>
          <a:noFill/>
        </p:spPr>
        <p:txBody>
          <a:bodyPr wrap="square" rtlCol="0">
            <a:spAutoFit/>
          </a:bodyPr>
          <a:lstStyle/>
          <a:p>
            <a:pPr algn="ctr"/>
            <a:r>
              <a:rPr lang="en-GB" sz="5400" dirty="0">
                <a:solidFill>
                  <a:schemeClr val="bg1"/>
                </a:solidFill>
              </a:rPr>
              <a:t>Michael MARRINGTON</a:t>
            </a:r>
          </a:p>
          <a:p>
            <a:pPr algn="ctr"/>
            <a:r>
              <a:rPr lang="en-US" sz="3600" kern="1400" spc="-50" dirty="0">
                <a:solidFill>
                  <a:schemeClr val="bg1"/>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Hazardous Area Classification (HAC) – </a:t>
            </a:r>
          </a:p>
          <a:p>
            <a:pPr algn="ctr"/>
            <a:r>
              <a:rPr lang="en-US" sz="3600" kern="1400" spc="-50" dirty="0">
                <a:solidFill>
                  <a:schemeClr val="bg1"/>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algn="ctr"/>
            <a:r>
              <a:rPr lang="en-US" sz="3600" kern="1400" spc="-50" dirty="0">
                <a:solidFill>
                  <a:schemeClr val="bg1"/>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HAZOP, CAPEX, OPEX</a:t>
            </a:r>
            <a:endParaRPr lang="en-AU" sz="4800" kern="1400" spc="-50" dirty="0">
              <a:solidFill>
                <a:schemeClr val="bg1"/>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endParaRPr>
          </a:p>
          <a:p>
            <a:pPr algn="ctr"/>
            <a:endParaRPr lang="tr-TR" sz="5400" dirty="0">
              <a:solidFill>
                <a:schemeClr val="bg1"/>
              </a:solidFill>
            </a:endParaRPr>
          </a:p>
        </p:txBody>
      </p:sp>
      <p:sp>
        <p:nvSpPr>
          <p:cNvPr id="8" name="Metin kutusu 7">
            <a:extLst>
              <a:ext uri="{FF2B5EF4-FFF2-40B4-BE49-F238E27FC236}">
                <a16:creationId xmlns:a16="http://schemas.microsoft.com/office/drawing/2014/main" id="{BBBA48CE-3D2E-5CB1-2847-32A8CB4886E8}"/>
              </a:ext>
            </a:extLst>
          </p:cNvPr>
          <p:cNvSpPr txBox="1"/>
          <p:nvPr/>
        </p:nvSpPr>
        <p:spPr>
          <a:xfrm>
            <a:off x="501650" y="3221995"/>
            <a:ext cx="11690350" cy="923330"/>
          </a:xfrm>
          <a:prstGeom prst="rect">
            <a:avLst/>
          </a:prstGeom>
          <a:noFill/>
        </p:spPr>
        <p:txBody>
          <a:bodyPr wrap="square" rtlCol="0">
            <a:spAutoFit/>
          </a:bodyPr>
          <a:lstStyle/>
          <a:p>
            <a:r>
              <a:rPr lang="en-GB" sz="5400" b="1" dirty="0">
                <a:solidFill>
                  <a:schemeClr val="bg1"/>
                </a:solidFill>
              </a:rPr>
              <a:t>IndEx Hazardous Area Ex Professionals</a:t>
            </a:r>
            <a:endParaRPr lang="tr-TR" sz="5400" b="1" dirty="0">
              <a:solidFill>
                <a:schemeClr val="bg1"/>
              </a:solidFill>
            </a:endParaRPr>
          </a:p>
        </p:txBody>
      </p:sp>
      <p:pic>
        <p:nvPicPr>
          <p:cNvPr id="10" name="Resim 9">
            <a:extLst>
              <a:ext uri="{FF2B5EF4-FFF2-40B4-BE49-F238E27FC236}">
                <a16:creationId xmlns:a16="http://schemas.microsoft.com/office/drawing/2014/main" id="{6BCA2660-1A48-D231-94B4-BDC8A729F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006" y="-145356"/>
            <a:ext cx="8905699" cy="5009456"/>
          </a:xfrm>
          <a:prstGeom prst="rect">
            <a:avLst/>
          </a:prstGeom>
        </p:spPr>
      </p:pic>
      <p:pic>
        <p:nvPicPr>
          <p:cNvPr id="2" name="Picture 1">
            <a:extLst>
              <a:ext uri="{FF2B5EF4-FFF2-40B4-BE49-F238E27FC236}">
                <a16:creationId xmlns:a16="http://schemas.microsoft.com/office/drawing/2014/main" id="{63C3BFBA-710D-B7F1-DFA1-5A581F523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93357"/>
            <a:ext cx="1733549" cy="890295"/>
          </a:xfrm>
          <a:prstGeom prst="rect">
            <a:avLst/>
          </a:prstGeom>
        </p:spPr>
      </p:pic>
      <p:pic>
        <p:nvPicPr>
          <p:cNvPr id="3" name="Picture 2">
            <a:extLst>
              <a:ext uri="{FF2B5EF4-FFF2-40B4-BE49-F238E27FC236}">
                <a16:creationId xmlns:a16="http://schemas.microsoft.com/office/drawing/2014/main" id="{BA7FD4B8-AA69-F37C-D00E-EE3483BBBFDA}"/>
              </a:ext>
            </a:extLst>
          </p:cNvPr>
          <p:cNvPicPr>
            <a:picLocks noChangeAspect="1"/>
          </p:cNvPicPr>
          <p:nvPr/>
        </p:nvPicPr>
        <p:blipFill rotWithShape="1">
          <a:blip r:embed="rId5"/>
          <a:srcRect r="17822" b="2381"/>
          <a:stretch/>
        </p:blipFill>
        <p:spPr>
          <a:xfrm>
            <a:off x="10292705" y="5908203"/>
            <a:ext cx="1899295" cy="875365"/>
          </a:xfrm>
          <a:prstGeom prst="rect">
            <a:avLst/>
          </a:prstGeom>
        </p:spPr>
      </p:pic>
    </p:spTree>
    <p:extLst>
      <p:ext uri="{BB962C8B-B14F-4D97-AF65-F5344CB8AC3E}">
        <p14:creationId xmlns:p14="http://schemas.microsoft.com/office/powerpoint/2010/main" val="169116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4: Flammable Materials</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List all Flammable Materials, including from others (Vendors)</a:t>
            </a: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Show all sources of references</a:t>
            </a:r>
            <a:endPar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640C36F-4381-2992-BBB1-956D2F64220B}"/>
              </a:ext>
            </a:extLst>
          </p:cNvPr>
          <p:cNvPicPr>
            <a:picLocks noChangeAspect="1"/>
          </p:cNvPicPr>
          <p:nvPr/>
        </p:nvPicPr>
        <p:blipFill>
          <a:blip r:embed="rId4"/>
          <a:stretch>
            <a:fillRect/>
          </a:stretch>
        </p:blipFill>
        <p:spPr>
          <a:xfrm>
            <a:off x="533400" y="2030582"/>
            <a:ext cx="11264900" cy="3836275"/>
          </a:xfrm>
          <a:prstGeom prst="rect">
            <a:avLst/>
          </a:prstGeom>
          <a:ln>
            <a:noFill/>
          </a:ln>
          <a:effectLst>
            <a:outerShdw blurRad="292100" dist="139700" dir="2700000" algn="tl" rotWithShape="0">
              <a:srgbClr val="333333">
                <a:alpha val="65000"/>
              </a:srgbClr>
            </a:outerShdw>
          </a:effectLst>
        </p:spPr>
      </p:pic>
      <p:pic>
        <p:nvPicPr>
          <p:cNvPr id="4" name="Resim 9">
            <a:extLst>
              <a:ext uri="{FF2B5EF4-FFF2-40B4-BE49-F238E27FC236}">
                <a16:creationId xmlns:a16="http://schemas.microsoft.com/office/drawing/2014/main" id="{38FA028B-E493-7B8F-518A-1189E43AC2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9442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87831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5: Sources of Release</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List all sources of release, including from others (Vendors)</a:t>
            </a: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Show all sources of references</a:t>
            </a:r>
            <a:endPar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B54D8D5-9A7B-DE2E-907A-F3F01ABB6044}"/>
              </a:ext>
            </a:extLst>
          </p:cNvPr>
          <p:cNvPicPr>
            <a:picLocks noChangeAspect="1"/>
          </p:cNvPicPr>
          <p:nvPr/>
        </p:nvPicPr>
        <p:blipFill>
          <a:blip r:embed="rId4"/>
          <a:stretch>
            <a:fillRect/>
          </a:stretch>
        </p:blipFill>
        <p:spPr>
          <a:xfrm>
            <a:off x="0" y="2147488"/>
            <a:ext cx="12090469" cy="3211912"/>
          </a:xfrm>
          <a:prstGeom prst="rect">
            <a:avLst/>
          </a:prstGeom>
          <a:ln>
            <a:noFill/>
          </a:ln>
          <a:effectLst>
            <a:outerShdw blurRad="292100" dist="139700" dir="2700000" algn="tl" rotWithShape="0">
              <a:srgbClr val="333333">
                <a:alpha val="65000"/>
              </a:srgbClr>
            </a:outerShdw>
          </a:effectLst>
        </p:spPr>
      </p:pic>
      <p:pic>
        <p:nvPicPr>
          <p:cNvPr id="4" name="Resim 9">
            <a:extLst>
              <a:ext uri="{FF2B5EF4-FFF2-40B4-BE49-F238E27FC236}">
                <a16:creationId xmlns:a16="http://schemas.microsoft.com/office/drawing/2014/main" id="{ADE3C3E3-8FC4-22EF-06A0-972F3FA7CA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76315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77470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6: List all Documentation and Drawings</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buFontTx/>
              <a:buChar char="-"/>
            </a:pP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List all documents, drawings</a:t>
            </a:r>
          </a:p>
          <a:p>
            <a:pPr marL="742950" indent="-285750">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5199A53-16DA-B4FD-1B55-480EE88D3EE8}"/>
              </a:ext>
            </a:extLst>
          </p:cNvPr>
          <p:cNvPicPr>
            <a:picLocks noChangeAspect="1"/>
          </p:cNvPicPr>
          <p:nvPr/>
        </p:nvPicPr>
        <p:blipFill>
          <a:blip r:embed="rId4"/>
          <a:stretch>
            <a:fillRect/>
          </a:stretch>
        </p:blipFill>
        <p:spPr>
          <a:xfrm>
            <a:off x="6796501" y="914400"/>
            <a:ext cx="5262758" cy="5734050"/>
          </a:xfrm>
          <a:prstGeom prst="rect">
            <a:avLst/>
          </a:prstGeom>
        </p:spPr>
      </p:pic>
      <p:pic>
        <p:nvPicPr>
          <p:cNvPr id="6" name="Resim 9">
            <a:extLst>
              <a:ext uri="{FF2B5EF4-FFF2-40B4-BE49-F238E27FC236}">
                <a16:creationId xmlns:a16="http://schemas.microsoft.com/office/drawing/2014/main" id="{921F077F-68CE-CD31-DAF3-F7D3E80D7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385155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856" y="58832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94435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7: Define Symbols and Legends</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r>
              <a:rPr lang="en-US" sz="16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rPr>
              <a:t> </a:t>
            </a:r>
            <a:endParaRPr lang="en-AU" sz="24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646141D-C255-C5B0-9446-3C732733062F}"/>
              </a:ext>
            </a:extLst>
          </p:cNvPr>
          <p:cNvGraphicFramePr>
            <a:graphicFrameLocks noGrp="1"/>
          </p:cNvGraphicFramePr>
          <p:nvPr>
            <p:extLst>
              <p:ext uri="{D42A27DB-BD31-4B8C-83A1-F6EECF244321}">
                <p14:modId xmlns:p14="http://schemas.microsoft.com/office/powerpoint/2010/main" val="1993822810"/>
              </p:ext>
            </p:extLst>
          </p:nvPr>
        </p:nvGraphicFramePr>
        <p:xfrm>
          <a:off x="54610" y="2072163"/>
          <a:ext cx="6987540" cy="4701408"/>
        </p:xfrm>
        <a:graphic>
          <a:graphicData uri="http://schemas.openxmlformats.org/drawingml/2006/table">
            <a:tbl>
              <a:tblPr firstRow="1" firstCol="1" bandRow="1">
                <a:tableStyleId>{5C22544A-7EE6-4342-B048-85BDC9FD1C3A}</a:tableStyleId>
              </a:tblPr>
              <a:tblGrid>
                <a:gridCol w="3490199">
                  <a:extLst>
                    <a:ext uri="{9D8B030D-6E8A-4147-A177-3AD203B41FA5}">
                      <a16:colId xmlns:a16="http://schemas.microsoft.com/office/drawing/2014/main" val="586821342"/>
                    </a:ext>
                  </a:extLst>
                </a:gridCol>
                <a:gridCol w="3497341">
                  <a:extLst>
                    <a:ext uri="{9D8B030D-6E8A-4147-A177-3AD203B41FA5}">
                      <a16:colId xmlns:a16="http://schemas.microsoft.com/office/drawing/2014/main" val="1449034813"/>
                    </a:ext>
                  </a:extLst>
                </a:gridCol>
              </a:tblGrid>
              <a:tr h="252944">
                <a:tc>
                  <a:txBody>
                    <a:bodyPr/>
                    <a:lstStyle/>
                    <a:p>
                      <a:pPr>
                        <a:lnSpc>
                          <a:spcPct val="115000"/>
                        </a:lnSpc>
                      </a:pPr>
                      <a:r>
                        <a:rPr lang="en-US" sz="700">
                          <a:effectLst/>
                        </a:rPr>
                        <a:t>Gas, Vapours, Liquids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r>
                        <a:rPr lang="en-US" sz="700">
                          <a:effectLst/>
                        </a:rPr>
                        <a:t>Dusts, Fibres, Flyings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1709137"/>
                  </a:ext>
                </a:extLst>
              </a:tr>
              <a:tr h="4448464">
                <a:tc>
                  <a:txBody>
                    <a:bodyPr/>
                    <a:lstStyle/>
                    <a:p>
                      <a:pPr>
                        <a:lnSpc>
                          <a:spcPct val="115000"/>
                        </a:lnSpc>
                      </a:pPr>
                      <a:endParaRPr lang="en-US" sz="7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pPr>
                      <a:endParaRPr lang="en-US" sz="7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5802224"/>
                  </a:ext>
                </a:extLst>
              </a:tr>
            </a:tbl>
          </a:graphicData>
        </a:graphic>
      </p:graphicFrame>
      <p:pic>
        <p:nvPicPr>
          <p:cNvPr id="4098" name="Picture 97">
            <a:extLst>
              <a:ext uri="{FF2B5EF4-FFF2-40B4-BE49-F238E27FC236}">
                <a16:creationId xmlns:a16="http://schemas.microsoft.com/office/drawing/2014/main" id="{D1C1E699-1274-F9E9-E8BA-0C7D9D986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4" y="2432050"/>
            <a:ext cx="3036295"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3">
            <a:extLst>
              <a:ext uri="{FF2B5EF4-FFF2-40B4-BE49-F238E27FC236}">
                <a16:creationId xmlns:a16="http://schemas.microsoft.com/office/drawing/2014/main" id="{2906C180-7260-7035-82C4-13A289F08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445" y="2432050"/>
            <a:ext cx="3025709" cy="42481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9">
            <a:extLst>
              <a:ext uri="{FF2B5EF4-FFF2-40B4-BE49-F238E27FC236}">
                <a16:creationId xmlns:a16="http://schemas.microsoft.com/office/drawing/2014/main" id="{1ED445C8-2A9A-5801-3CDA-24D26CBB57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3216152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856" y="58832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7689"/>
            <a:ext cx="1194435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7: Define Symbols and Legends</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6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p:txBody>
      </p:sp>
      <p:graphicFrame>
        <p:nvGraphicFramePr>
          <p:cNvPr id="4" name="Table 3">
            <a:extLst>
              <a:ext uri="{FF2B5EF4-FFF2-40B4-BE49-F238E27FC236}">
                <a16:creationId xmlns:a16="http://schemas.microsoft.com/office/drawing/2014/main" id="{A7D5B81D-7D19-53EF-2811-4481975C6225}"/>
              </a:ext>
            </a:extLst>
          </p:cNvPr>
          <p:cNvGraphicFramePr>
            <a:graphicFrameLocks noGrp="1"/>
          </p:cNvGraphicFramePr>
          <p:nvPr>
            <p:extLst>
              <p:ext uri="{D42A27DB-BD31-4B8C-83A1-F6EECF244321}">
                <p14:modId xmlns:p14="http://schemas.microsoft.com/office/powerpoint/2010/main" val="1776152527"/>
              </p:ext>
            </p:extLst>
          </p:nvPr>
        </p:nvGraphicFramePr>
        <p:xfrm>
          <a:off x="72073" y="1801420"/>
          <a:ext cx="7185977" cy="4948891"/>
        </p:xfrm>
        <a:graphic>
          <a:graphicData uri="http://schemas.openxmlformats.org/drawingml/2006/table">
            <a:tbl>
              <a:tblPr firstRow="1" firstCol="1" bandRow="1">
                <a:tableStyleId>{5C22544A-7EE6-4342-B048-85BDC9FD1C3A}</a:tableStyleId>
              </a:tblPr>
              <a:tblGrid>
                <a:gridCol w="7185977">
                  <a:extLst>
                    <a:ext uri="{9D8B030D-6E8A-4147-A177-3AD203B41FA5}">
                      <a16:colId xmlns:a16="http://schemas.microsoft.com/office/drawing/2014/main" val="565473257"/>
                    </a:ext>
                  </a:extLst>
                </a:gridCol>
              </a:tblGrid>
              <a:tr h="287284">
                <a:tc>
                  <a:txBody>
                    <a:bodyPr/>
                    <a:lstStyle/>
                    <a:p>
                      <a:r>
                        <a:rPr lang="en-US" sz="700">
                          <a:effectLst/>
                        </a:rPr>
                        <a:t>Gas, Vapours, Liquids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514257"/>
                  </a:ext>
                </a:extLst>
              </a:tr>
              <a:tr h="2473178">
                <a:tc>
                  <a:txBody>
                    <a:bodyPr/>
                    <a:lstStyle/>
                    <a:p>
                      <a:endParaRPr lang="en-US" sz="7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7936811"/>
                  </a:ext>
                </a:extLst>
              </a:tr>
              <a:tr h="287284">
                <a:tc>
                  <a:txBody>
                    <a:bodyPr/>
                    <a:lstStyle/>
                    <a:p>
                      <a:r>
                        <a:rPr lang="en-US" sz="700">
                          <a:effectLst/>
                        </a:rPr>
                        <a:t>Dusts, Fibres, Flyings</a:t>
                      </a:r>
                      <a:endParaRPr lang="en-A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75058689"/>
                  </a:ext>
                </a:extLst>
              </a:tr>
              <a:tr h="1901145">
                <a:tc>
                  <a:txBody>
                    <a:bodyPr/>
                    <a:lstStyle/>
                    <a:p>
                      <a:endParaRPr lang="en-US" sz="7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1612015"/>
                  </a:ext>
                </a:extLst>
              </a:tr>
            </a:tbl>
          </a:graphicData>
        </a:graphic>
      </p:graphicFrame>
      <p:pic>
        <p:nvPicPr>
          <p:cNvPr id="6146" name="Picture 129">
            <a:extLst>
              <a:ext uri="{FF2B5EF4-FFF2-40B4-BE49-F238E27FC236}">
                <a16:creationId xmlns:a16="http://schemas.microsoft.com/office/drawing/2014/main" id="{3DCABE66-9690-604E-012A-292A46ABD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40" y="2199641"/>
            <a:ext cx="6995642" cy="2277743"/>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08">
            <a:extLst>
              <a:ext uri="{FF2B5EF4-FFF2-40B4-BE49-F238E27FC236}">
                <a16:creationId xmlns:a16="http://schemas.microsoft.com/office/drawing/2014/main" id="{B9CDE907-4AD8-89FC-C627-D786D25A3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241" y="4935538"/>
            <a:ext cx="6995642" cy="16875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562182-5734-4029-C879-1913F87733C5}"/>
              </a:ext>
            </a:extLst>
          </p:cNvPr>
          <p:cNvSpPr txBox="1"/>
          <p:nvPr/>
        </p:nvSpPr>
        <p:spPr>
          <a:xfrm>
            <a:off x="7258049" y="1869906"/>
            <a:ext cx="6438999" cy="2062103"/>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effectLst>
                  <a:outerShdw blurRad="38100" dist="38100" dir="2700000" algn="tl">
                    <a:srgbClr val="000000">
                      <a:alpha val="43137"/>
                    </a:srgbClr>
                  </a:outerShdw>
                </a:effectLst>
              </a:rPr>
              <a:t>Include </a:t>
            </a:r>
            <a:r>
              <a:rPr lang="en-GB" sz="1600" b="1" dirty="0">
                <a:solidFill>
                  <a:srgbClr val="FF0000"/>
                </a:solidFill>
                <a:effectLst>
                  <a:outerShdw blurRad="38100" dist="38100" dir="2700000" algn="tl">
                    <a:srgbClr val="000000">
                      <a:alpha val="43137"/>
                    </a:srgbClr>
                  </a:outerShdw>
                </a:effectLst>
              </a:rPr>
              <a:t>AREA</a:t>
            </a:r>
            <a:r>
              <a:rPr lang="en-GB" sz="1600" dirty="0">
                <a:effectLst>
                  <a:outerShdw blurRad="38100" dist="38100" dir="2700000" algn="tl">
                    <a:srgbClr val="000000">
                      <a:alpha val="43137"/>
                    </a:srgbClr>
                  </a:outerShdw>
                </a:effectLst>
              </a:rPr>
              <a:t> Requirements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Zone</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Group</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Temperature Class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Dust Layer Thickness (if applicable)</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EPL (Equipment Protection Level)</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Tamb (Ambient Temperature</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IP Rating (Minimum Ingress Protection)</a:t>
            </a:r>
            <a:endParaRPr lang="en-AU" sz="16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EF343C3B-525D-8115-975F-1055ACF63BD4}"/>
              </a:ext>
            </a:extLst>
          </p:cNvPr>
          <p:cNvSpPr txBox="1"/>
          <p:nvPr/>
        </p:nvSpPr>
        <p:spPr>
          <a:xfrm>
            <a:off x="7410449" y="3952418"/>
            <a:ext cx="6438999"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effectLst>
                  <a:outerShdw blurRad="38100" dist="38100" dir="2700000" algn="tl">
                    <a:srgbClr val="000000">
                      <a:alpha val="43137"/>
                    </a:srgbClr>
                  </a:outerShdw>
                </a:effectLst>
              </a:rPr>
              <a:t>Include </a:t>
            </a:r>
            <a:r>
              <a:rPr lang="en-GB" sz="1600" b="1" dirty="0">
                <a:solidFill>
                  <a:srgbClr val="FF0000"/>
                </a:solidFill>
                <a:effectLst>
                  <a:outerShdw blurRad="38100" dist="38100" dir="2700000" algn="tl">
                    <a:srgbClr val="000000">
                      <a:alpha val="43137"/>
                    </a:srgbClr>
                  </a:outerShdw>
                </a:effectLst>
              </a:rPr>
              <a:t>Equipment</a:t>
            </a:r>
            <a:r>
              <a:rPr lang="en-GB" sz="1600" dirty="0">
                <a:effectLst>
                  <a:outerShdw blurRad="38100" dist="38100" dir="2700000" algn="tl">
                    <a:srgbClr val="000000">
                      <a:alpha val="43137"/>
                    </a:srgbClr>
                  </a:outerShdw>
                </a:effectLst>
              </a:rPr>
              <a:t> Requirements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Group</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Temperature Class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Dust Layer Thickness (if applicable)</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EPL (Equipment Protection Level)</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Tamb (Ambient Temperature</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IP Rating (Minimum Ingress Protection)</a:t>
            </a:r>
            <a:endParaRPr lang="en-AU" sz="1600" dirty="0">
              <a:effectLst>
                <a:outerShdw blurRad="38100" dist="38100" dir="2700000" algn="tl">
                  <a:srgbClr val="000000">
                    <a:alpha val="43137"/>
                  </a:srgbClr>
                </a:outerShdw>
              </a:effectLst>
            </a:endParaRPr>
          </a:p>
        </p:txBody>
      </p:sp>
      <p:pic>
        <p:nvPicPr>
          <p:cNvPr id="8" name="Resim 9">
            <a:extLst>
              <a:ext uri="{FF2B5EF4-FFF2-40B4-BE49-F238E27FC236}">
                <a16:creationId xmlns:a16="http://schemas.microsoft.com/office/drawing/2014/main" id="{5AB5E184-4690-6FA8-5BBA-333DEA6FBC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42857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9A30-878D-9A19-A240-43D1036838C9}"/>
              </a:ext>
            </a:extLst>
          </p:cNvPr>
          <p:cNvPicPr>
            <a:picLocks noChangeAspect="1"/>
          </p:cNvPicPr>
          <p:nvPr/>
        </p:nvPicPr>
        <p:blipFill>
          <a:blip r:embed="rId2"/>
          <a:stretch>
            <a:fillRect/>
          </a:stretch>
        </p:blipFill>
        <p:spPr>
          <a:xfrm>
            <a:off x="133350" y="1930076"/>
            <a:ext cx="8255000" cy="4843495"/>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856" y="58832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3416300" y="107689"/>
            <a:ext cx="86614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8: Define HAC Drawing Design</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8" name="Resim 9">
            <a:extLst>
              <a:ext uri="{FF2B5EF4-FFF2-40B4-BE49-F238E27FC236}">
                <a16:creationId xmlns:a16="http://schemas.microsoft.com/office/drawing/2014/main" id="{F5273E2F-1758-4877-A77A-3BA1CBDC66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5685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BDCC54-0C8F-5A03-F8BC-9F1E1A0243AC}"/>
              </a:ext>
            </a:extLst>
          </p:cNvPr>
          <p:cNvPicPr>
            <a:picLocks noChangeAspect="1"/>
          </p:cNvPicPr>
          <p:nvPr/>
        </p:nvPicPr>
        <p:blipFill>
          <a:blip r:embed="rId2"/>
          <a:stretch>
            <a:fillRect/>
          </a:stretch>
        </p:blipFill>
        <p:spPr>
          <a:xfrm>
            <a:off x="0" y="1385570"/>
            <a:ext cx="7169150" cy="5472429"/>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856" y="58832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3416300" y="107689"/>
            <a:ext cx="86614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4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8: Define HAC Drawing Design</a:t>
            </a:r>
            <a:endPar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6" name="Resim 9">
            <a:extLst>
              <a:ext uri="{FF2B5EF4-FFF2-40B4-BE49-F238E27FC236}">
                <a16:creationId xmlns:a16="http://schemas.microsoft.com/office/drawing/2014/main" id="{A3EB2161-4FED-9D47-C096-CE7EAE39F0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610485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ACECA-1786-54C9-9E5E-889F364D9BAE}"/>
              </a:ext>
            </a:extLst>
          </p:cNvPr>
          <p:cNvPicPr>
            <a:picLocks noChangeAspect="1"/>
          </p:cNvPicPr>
          <p:nvPr/>
        </p:nvPicPr>
        <p:blipFill rotWithShape="1">
          <a:blip r:embed="rId2"/>
          <a:srcRect b="61045"/>
          <a:stretch/>
        </p:blipFill>
        <p:spPr>
          <a:xfrm>
            <a:off x="188891" y="1000084"/>
            <a:ext cx="5819818" cy="2200316"/>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356" y="49434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2946400" y="107689"/>
            <a:ext cx="91313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0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9: Define HAC Signage / Zone Marking</a:t>
            </a:r>
            <a:endPar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6" name="Picture 5">
            <a:extLst>
              <a:ext uri="{FF2B5EF4-FFF2-40B4-BE49-F238E27FC236}">
                <a16:creationId xmlns:a16="http://schemas.microsoft.com/office/drawing/2014/main" id="{26AB1B90-DBA5-EBC6-07C8-B611441527D3}"/>
              </a:ext>
            </a:extLst>
          </p:cNvPr>
          <p:cNvPicPr>
            <a:picLocks noChangeAspect="1"/>
          </p:cNvPicPr>
          <p:nvPr/>
        </p:nvPicPr>
        <p:blipFill rotWithShape="1">
          <a:blip r:embed="rId2"/>
          <a:srcRect l="31208" t="42606" r="28614" b="-1014"/>
          <a:stretch/>
        </p:blipFill>
        <p:spPr>
          <a:xfrm>
            <a:off x="6286499" y="2198414"/>
            <a:ext cx="3232151" cy="4560226"/>
          </a:xfrm>
          <a:prstGeom prst="rect">
            <a:avLst/>
          </a:prstGeom>
        </p:spPr>
      </p:pic>
      <p:pic>
        <p:nvPicPr>
          <p:cNvPr id="7" name="Resim 9">
            <a:extLst>
              <a:ext uri="{FF2B5EF4-FFF2-40B4-BE49-F238E27FC236}">
                <a16:creationId xmlns:a16="http://schemas.microsoft.com/office/drawing/2014/main" id="{A12377F3-561E-B3D9-7938-B60F061090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55607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0306DC-0169-01AE-FBE3-AED920328BAF}"/>
              </a:ext>
            </a:extLst>
          </p:cNvPr>
          <p:cNvPicPr>
            <a:picLocks noChangeAspect="1"/>
          </p:cNvPicPr>
          <p:nvPr/>
        </p:nvPicPr>
        <p:blipFill>
          <a:blip r:embed="rId2"/>
          <a:stretch>
            <a:fillRect/>
          </a:stretch>
        </p:blipFill>
        <p:spPr>
          <a:xfrm>
            <a:off x="116506" y="793750"/>
            <a:ext cx="5287424" cy="6064250"/>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356" y="49434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2946400" y="107689"/>
            <a:ext cx="91313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0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7: Define HAC Signage / Zone Marking</a:t>
            </a:r>
            <a:endPar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3" name="Picture 2">
            <a:extLst>
              <a:ext uri="{FF2B5EF4-FFF2-40B4-BE49-F238E27FC236}">
                <a16:creationId xmlns:a16="http://schemas.microsoft.com/office/drawing/2014/main" id="{D54AB64D-2428-74EC-859B-77389568786F}"/>
              </a:ext>
            </a:extLst>
          </p:cNvPr>
          <p:cNvPicPr>
            <a:picLocks noChangeAspect="1"/>
          </p:cNvPicPr>
          <p:nvPr/>
        </p:nvPicPr>
        <p:blipFill>
          <a:blip r:embed="rId5"/>
          <a:stretch>
            <a:fillRect/>
          </a:stretch>
        </p:blipFill>
        <p:spPr>
          <a:xfrm>
            <a:off x="5797532" y="2511415"/>
            <a:ext cx="4800635" cy="1314460"/>
          </a:xfrm>
          <a:prstGeom prst="rect">
            <a:avLst/>
          </a:prstGeom>
        </p:spPr>
      </p:pic>
      <p:pic>
        <p:nvPicPr>
          <p:cNvPr id="6" name="Resim 9">
            <a:extLst>
              <a:ext uri="{FF2B5EF4-FFF2-40B4-BE49-F238E27FC236}">
                <a16:creationId xmlns:a16="http://schemas.microsoft.com/office/drawing/2014/main" id="{4B525225-21A4-B7D6-4319-F50D50CCA3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2553657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356" y="49434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0178405" y="5883275"/>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2946400" y="107689"/>
            <a:ext cx="91313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0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9: Define HAC Signage / Zone Marking</a:t>
            </a:r>
            <a:endPar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6" name="Picture 5">
            <a:extLst>
              <a:ext uri="{FF2B5EF4-FFF2-40B4-BE49-F238E27FC236}">
                <a16:creationId xmlns:a16="http://schemas.microsoft.com/office/drawing/2014/main" id="{C0F1B4B7-6B72-23BB-5FC8-1A8D7A500166}"/>
              </a:ext>
            </a:extLst>
          </p:cNvPr>
          <p:cNvPicPr>
            <a:picLocks noChangeAspect="1"/>
          </p:cNvPicPr>
          <p:nvPr/>
        </p:nvPicPr>
        <p:blipFill rotWithShape="1">
          <a:blip r:embed="rId4"/>
          <a:srcRect b="47103"/>
          <a:stretch/>
        </p:blipFill>
        <p:spPr>
          <a:xfrm>
            <a:off x="114300" y="862622"/>
            <a:ext cx="5084995" cy="4172928"/>
          </a:xfrm>
          <a:prstGeom prst="rect">
            <a:avLst/>
          </a:prstGeom>
        </p:spPr>
      </p:pic>
      <p:pic>
        <p:nvPicPr>
          <p:cNvPr id="7" name="Picture 6">
            <a:extLst>
              <a:ext uri="{FF2B5EF4-FFF2-40B4-BE49-F238E27FC236}">
                <a16:creationId xmlns:a16="http://schemas.microsoft.com/office/drawing/2014/main" id="{B4813CEE-F516-7CED-F616-1E958B20FD8E}"/>
              </a:ext>
            </a:extLst>
          </p:cNvPr>
          <p:cNvPicPr>
            <a:picLocks noChangeAspect="1"/>
          </p:cNvPicPr>
          <p:nvPr/>
        </p:nvPicPr>
        <p:blipFill rotWithShape="1">
          <a:blip r:embed="rId4"/>
          <a:srcRect t="53005"/>
          <a:stretch/>
        </p:blipFill>
        <p:spPr>
          <a:xfrm>
            <a:off x="5384800" y="2362199"/>
            <a:ext cx="4829530" cy="3521075"/>
          </a:xfrm>
          <a:prstGeom prst="rect">
            <a:avLst/>
          </a:prstGeom>
        </p:spPr>
      </p:pic>
      <p:pic>
        <p:nvPicPr>
          <p:cNvPr id="8" name="Resim 9">
            <a:extLst>
              <a:ext uri="{FF2B5EF4-FFF2-40B4-BE49-F238E27FC236}">
                <a16:creationId xmlns:a16="http://schemas.microsoft.com/office/drawing/2014/main" id="{9A4753FC-5559-D807-AA77-0DBC033A5B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5122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4DFC437-1E9B-1ACE-8120-C109110B37E8}"/>
              </a:ext>
            </a:extLst>
          </p:cNvPr>
          <p:cNvPicPr/>
          <p:nvPr/>
        </p:nvPicPr>
        <p:blipFill rotWithShape="1">
          <a:blip r:embed="rId2">
            <a:extLst>
              <a:ext uri="{28A0092B-C50C-407E-A947-70E740481C1C}">
                <a14:useLocalDpi xmlns:a14="http://schemas.microsoft.com/office/drawing/2010/main" val="0"/>
              </a:ext>
            </a:extLst>
          </a:blip>
          <a:srcRect l="34107" r="95"/>
          <a:stretch/>
        </p:blipFill>
        <p:spPr bwMode="auto">
          <a:xfrm>
            <a:off x="0" y="-14932"/>
            <a:ext cx="6186274" cy="6858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895350" y="52174"/>
            <a:ext cx="11246902" cy="1721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Hazardous Area Classification (HAC) – The Standardized Method</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E4F2D2C3-A080-824F-0562-270F6E8DCA14}"/>
              </a:ext>
            </a:extLst>
          </p:cNvPr>
          <p:cNvPicPr>
            <a:picLocks noChangeAspect="1"/>
          </p:cNvPicPr>
          <p:nvPr/>
        </p:nvPicPr>
        <p:blipFill>
          <a:blip r:embed="rId5"/>
          <a:stretch>
            <a:fillRect/>
          </a:stretch>
        </p:blipFill>
        <p:spPr>
          <a:xfrm>
            <a:off x="3926212" y="2940803"/>
            <a:ext cx="8172510" cy="281942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8DF4289C-CAD2-D95C-6C4D-18E0816C2DD2}"/>
              </a:ext>
            </a:extLst>
          </p:cNvPr>
          <p:cNvPicPr>
            <a:picLocks noChangeAspect="1"/>
          </p:cNvPicPr>
          <p:nvPr/>
        </p:nvPicPr>
        <p:blipFill>
          <a:blip r:embed="rId6"/>
          <a:stretch>
            <a:fillRect/>
          </a:stretch>
        </p:blipFill>
        <p:spPr>
          <a:xfrm>
            <a:off x="6376073" y="1924482"/>
            <a:ext cx="5445787" cy="479959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4FE990A-5728-8FA9-FBDF-A2DF421FA1C6}"/>
              </a:ext>
            </a:extLst>
          </p:cNvPr>
          <p:cNvPicPr>
            <a:picLocks noChangeAspect="1"/>
          </p:cNvPicPr>
          <p:nvPr/>
        </p:nvPicPr>
        <p:blipFill>
          <a:blip r:embed="rId7"/>
          <a:stretch>
            <a:fillRect/>
          </a:stretch>
        </p:blipFill>
        <p:spPr>
          <a:xfrm>
            <a:off x="6947576" y="1925186"/>
            <a:ext cx="5151145" cy="479889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EB5E5D54-3298-A1AB-632F-03D7CF7507A1}"/>
              </a:ext>
            </a:extLst>
          </p:cNvPr>
          <p:cNvPicPr>
            <a:picLocks noChangeAspect="1"/>
          </p:cNvPicPr>
          <p:nvPr/>
        </p:nvPicPr>
        <p:blipFill>
          <a:blip r:embed="rId8"/>
          <a:stretch>
            <a:fillRect/>
          </a:stretch>
        </p:blipFill>
        <p:spPr>
          <a:xfrm>
            <a:off x="4016985" y="3037628"/>
            <a:ext cx="7994675" cy="2722596"/>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3D141D5B-6852-73C1-0189-113D34D0F93E}"/>
              </a:ext>
            </a:extLst>
          </p:cNvPr>
          <p:cNvPicPr>
            <a:picLocks noChangeAspect="1"/>
          </p:cNvPicPr>
          <p:nvPr/>
        </p:nvPicPr>
        <p:blipFill>
          <a:blip r:embed="rId9"/>
          <a:stretch>
            <a:fillRect/>
          </a:stretch>
        </p:blipFill>
        <p:spPr>
          <a:xfrm>
            <a:off x="3744169" y="3099587"/>
            <a:ext cx="8267491" cy="2196313"/>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3C41E3EC-C9AD-E1C8-F28D-08F7ABC464CE}"/>
              </a:ext>
            </a:extLst>
          </p:cNvPr>
          <p:cNvPicPr>
            <a:picLocks noChangeAspect="1"/>
          </p:cNvPicPr>
          <p:nvPr/>
        </p:nvPicPr>
        <p:blipFill>
          <a:blip r:embed="rId10"/>
          <a:stretch>
            <a:fillRect/>
          </a:stretch>
        </p:blipFill>
        <p:spPr>
          <a:xfrm>
            <a:off x="4810507" y="1895199"/>
            <a:ext cx="7331745" cy="4910627"/>
          </a:xfrm>
          <a:prstGeom prst="rect">
            <a:avLst/>
          </a:prstGeom>
          <a:ln>
            <a:noFill/>
          </a:ln>
          <a:effectLst>
            <a:outerShdw blurRad="292100" dist="139700" dir="2700000" algn="tl" rotWithShape="0">
              <a:srgbClr val="333333">
                <a:alpha val="65000"/>
              </a:srgbClr>
            </a:outerShdw>
          </a:effectLst>
        </p:spPr>
      </p:pic>
      <p:pic>
        <p:nvPicPr>
          <p:cNvPr id="36" name="Resim 9">
            <a:extLst>
              <a:ext uri="{FF2B5EF4-FFF2-40B4-BE49-F238E27FC236}">
                <a16:creationId xmlns:a16="http://schemas.microsoft.com/office/drawing/2014/main" id="{19381BCE-9BB0-6435-2C71-25BE94FAA06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15331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356" y="49434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0247610" y="5874946"/>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2946400" y="107689"/>
            <a:ext cx="91313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0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9: Define HAC Signage / Zone Marking</a:t>
            </a:r>
            <a:endPar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8" name="Resim 9">
            <a:extLst>
              <a:ext uri="{FF2B5EF4-FFF2-40B4-BE49-F238E27FC236}">
                <a16:creationId xmlns:a16="http://schemas.microsoft.com/office/drawing/2014/main" id="{9A4753FC-5559-D807-AA77-0DBC033A5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pic>
        <p:nvPicPr>
          <p:cNvPr id="3" name="Picture 2">
            <a:extLst>
              <a:ext uri="{FF2B5EF4-FFF2-40B4-BE49-F238E27FC236}">
                <a16:creationId xmlns:a16="http://schemas.microsoft.com/office/drawing/2014/main" id="{1CB5B253-B11C-A5BB-3D3E-8A14C9E288DC}"/>
              </a:ext>
            </a:extLst>
          </p:cNvPr>
          <p:cNvPicPr>
            <a:picLocks noChangeAspect="1"/>
          </p:cNvPicPr>
          <p:nvPr/>
        </p:nvPicPr>
        <p:blipFill rotWithShape="1">
          <a:blip r:embed="rId5"/>
          <a:srcRect b="53919"/>
          <a:stretch/>
        </p:blipFill>
        <p:spPr>
          <a:xfrm>
            <a:off x="54871" y="936142"/>
            <a:ext cx="5245432" cy="3661257"/>
          </a:xfrm>
          <a:prstGeom prst="rect">
            <a:avLst/>
          </a:prstGeom>
        </p:spPr>
      </p:pic>
      <p:pic>
        <p:nvPicPr>
          <p:cNvPr id="4" name="Picture 3">
            <a:extLst>
              <a:ext uri="{FF2B5EF4-FFF2-40B4-BE49-F238E27FC236}">
                <a16:creationId xmlns:a16="http://schemas.microsoft.com/office/drawing/2014/main" id="{1F0A2098-8A17-5790-690A-1AF09907EC66}"/>
              </a:ext>
            </a:extLst>
          </p:cNvPr>
          <p:cNvPicPr>
            <a:picLocks noChangeAspect="1"/>
          </p:cNvPicPr>
          <p:nvPr/>
        </p:nvPicPr>
        <p:blipFill rotWithShape="1">
          <a:blip r:embed="rId5"/>
          <a:srcRect l="15901" t="45236" r="-7263" b="10601"/>
          <a:stretch/>
        </p:blipFill>
        <p:spPr>
          <a:xfrm>
            <a:off x="5403849" y="3429000"/>
            <a:ext cx="4792303" cy="3508857"/>
          </a:xfrm>
          <a:prstGeom prst="rect">
            <a:avLst/>
          </a:prstGeom>
        </p:spPr>
      </p:pic>
    </p:spTree>
    <p:extLst>
      <p:ext uri="{BB962C8B-B14F-4D97-AF65-F5344CB8AC3E}">
        <p14:creationId xmlns:p14="http://schemas.microsoft.com/office/powerpoint/2010/main" val="287796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356" y="4943476"/>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0247610" y="5874946"/>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2946400" y="107689"/>
            <a:ext cx="9131300" cy="68606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IHA – </a:t>
            </a:r>
          </a:p>
          <a:p>
            <a:pPr marL="457200" algn="r"/>
            <a:r>
              <a:rPr lang="en-US" sz="3200" kern="1400" spc="-50" dirty="0">
                <a:latin typeface="Franklin Gothic Heavy" panose="020B0903020102020204" pitchFamily="34" charset="0"/>
                <a:ea typeface="Times New Roman" panose="02020603050405020304" pitchFamily="18" charset="0"/>
                <a:cs typeface="Times New Roman" panose="02020603050405020304" pitchFamily="18" charset="0"/>
              </a:rPr>
              <a:t>The Standardized Method</a:t>
            </a:r>
          </a:p>
          <a:p>
            <a:pPr marL="457200" algn="r"/>
            <a:r>
              <a:rPr lang="en-US" sz="2000" kern="1400" spc="-50" dirty="0">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Step 9: Define HAC Signage / Zone Marking</a:t>
            </a:r>
            <a:endPar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endParaRP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Demonstrate full transparency </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Must be legible for in-field use in A3 format</a:t>
            </a:r>
          </a:p>
          <a:p>
            <a:pPr marL="742950" indent="-285750" algn="r">
              <a:buFontTx/>
              <a:buChar char="-"/>
            </a:pPr>
            <a:r>
              <a:rPr lang="en-US" sz="1200" kern="1400" spc="-50" dirty="0">
                <a:latin typeface="Franklin Gothic Heavy" panose="020B0903020102020204" pitchFamily="34" charset="0"/>
                <a:ea typeface="Times New Roman" panose="02020603050405020304" pitchFamily="18" charset="0"/>
                <a:cs typeface="Times New Roman" panose="02020603050405020304" pitchFamily="18" charset="0"/>
              </a:rPr>
              <a:t>Shall be used for Designers, Procurement, Installers, Inspectors, and Operators</a:t>
            </a:r>
          </a:p>
        </p:txBody>
      </p:sp>
      <p:pic>
        <p:nvPicPr>
          <p:cNvPr id="8" name="Resim 9">
            <a:extLst>
              <a:ext uri="{FF2B5EF4-FFF2-40B4-BE49-F238E27FC236}">
                <a16:creationId xmlns:a16="http://schemas.microsoft.com/office/drawing/2014/main" id="{9A4753FC-5559-D807-AA77-0DBC033A5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pic>
        <p:nvPicPr>
          <p:cNvPr id="6" name="Picture 5">
            <a:extLst>
              <a:ext uri="{FF2B5EF4-FFF2-40B4-BE49-F238E27FC236}">
                <a16:creationId xmlns:a16="http://schemas.microsoft.com/office/drawing/2014/main" id="{3EB17AA5-DCBD-795B-36B2-9B5BE46B3C44}"/>
              </a:ext>
            </a:extLst>
          </p:cNvPr>
          <p:cNvPicPr>
            <a:picLocks noChangeAspect="1"/>
          </p:cNvPicPr>
          <p:nvPr/>
        </p:nvPicPr>
        <p:blipFill>
          <a:blip r:embed="rId5"/>
          <a:stretch>
            <a:fillRect/>
          </a:stretch>
        </p:blipFill>
        <p:spPr>
          <a:xfrm>
            <a:off x="45094" y="1511300"/>
            <a:ext cx="5335321" cy="5302250"/>
          </a:xfrm>
          <a:prstGeom prst="rect">
            <a:avLst/>
          </a:prstGeom>
        </p:spPr>
      </p:pic>
    </p:spTree>
    <p:extLst>
      <p:ext uri="{BB962C8B-B14F-4D97-AF65-F5344CB8AC3E}">
        <p14:creationId xmlns:p14="http://schemas.microsoft.com/office/powerpoint/2010/main" val="1027027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4DFC437-1E9B-1ACE-8120-C109110B37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228975"/>
            <a:ext cx="6838950" cy="3629025"/>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outdoor, water, sky, boat&#10;&#10;Description automatically generated">
            <a:extLst>
              <a:ext uri="{FF2B5EF4-FFF2-40B4-BE49-F238E27FC236}">
                <a16:creationId xmlns:a16="http://schemas.microsoft.com/office/drawing/2014/main" id="{3A31BD1C-5FB5-B742-ED6A-04785ED59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444" y="0"/>
            <a:ext cx="5314556" cy="349321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A1B1ADD-DAEF-29B9-B8BD-68A1ECC317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679"/>
            <a:ext cx="4893579" cy="203942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CCA2393-5B9B-EEEA-2A67-F13215BF32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5957" y="4006850"/>
            <a:ext cx="5296043" cy="285115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509DB8C-EF27-9EF4-A63D-ACEF2F38A9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08742"/>
            <a:ext cx="4118610" cy="21526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6F2A256-0A51-051A-4EC9-02EB7EE0BFC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037" y="1915559"/>
            <a:ext cx="4157980" cy="293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88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microphone&#10;&#10;Description automatically generated with medium confidence">
            <a:extLst>
              <a:ext uri="{FF2B5EF4-FFF2-40B4-BE49-F238E27FC236}">
                <a16:creationId xmlns:a16="http://schemas.microsoft.com/office/drawing/2014/main" id="{DB83B241-6DFA-E2B3-CEBC-9B6D8298E95D}"/>
              </a:ext>
            </a:extLst>
          </p:cNvPr>
          <p:cNvPicPr>
            <a:picLocks noChangeAspect="1"/>
          </p:cNvPicPr>
          <p:nvPr/>
        </p:nvPicPr>
        <p:blipFill rotWithShape="1">
          <a:blip r:embed="rId2">
            <a:extLst>
              <a:ext uri="{28A0092B-C50C-407E-A947-70E740481C1C}">
                <a14:useLocalDpi xmlns:a14="http://schemas.microsoft.com/office/drawing/2010/main" val="0"/>
              </a:ext>
            </a:extLst>
          </a:blip>
          <a:srcRect r="24438"/>
          <a:stretch/>
        </p:blipFill>
        <p:spPr>
          <a:xfrm>
            <a:off x="1" y="1832610"/>
            <a:ext cx="5695950" cy="5025390"/>
          </a:xfrm>
          <a:prstGeom prst="rect">
            <a:avLst/>
          </a:prstGeom>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4"/>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479550" y="56029"/>
            <a:ext cx="10655400" cy="112507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r>
              <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rPr>
              <a:t>Introduction – IndEx &amp; Michael Marrington</a:t>
            </a:r>
            <a:endParaRPr lang="en-AU" sz="4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254B68A-E936-F6AE-9981-7EDC363EA32F}"/>
              </a:ext>
            </a:extLst>
          </p:cNvPr>
          <p:cNvSpPr txBox="1"/>
          <p:nvPr/>
        </p:nvSpPr>
        <p:spPr>
          <a:xfrm>
            <a:off x="5695951" y="1433814"/>
            <a:ext cx="4016677" cy="646331"/>
          </a:xfrm>
          <a:prstGeom prst="rect">
            <a:avLst/>
          </a:prstGeom>
          <a:noFill/>
        </p:spPr>
        <p:txBody>
          <a:bodyPr wrap="none" rtlCol="0">
            <a:spAutoFit/>
          </a:bodyPr>
          <a:lstStyle/>
          <a:p>
            <a:r>
              <a:rPr lang="en-GB" b="1" u="sng" dirty="0">
                <a:effectLst>
                  <a:outerShdw blurRad="38100" dist="38100" dir="2700000" algn="tl">
                    <a:srgbClr val="000000">
                      <a:alpha val="43137"/>
                    </a:srgbClr>
                  </a:outerShdw>
                </a:effectLst>
              </a:rPr>
              <a:t>IndEx – Hazardous Area Ex Professionals</a:t>
            </a:r>
          </a:p>
          <a:p>
            <a:r>
              <a:rPr lang="en-GB" b="1" u="sng" dirty="0">
                <a:effectLst>
                  <a:outerShdw blurRad="38100" dist="38100" dir="2700000" algn="tl">
                    <a:srgbClr val="000000">
                      <a:alpha val="43137"/>
                    </a:srgbClr>
                  </a:outerShdw>
                </a:effectLst>
              </a:rPr>
              <a:t> </a:t>
            </a:r>
            <a:endParaRPr lang="en-AU" b="1" u="sng"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6E29FC36-EF23-68C3-90D3-1C594049EB58}"/>
              </a:ext>
            </a:extLst>
          </p:cNvPr>
          <p:cNvSpPr txBox="1"/>
          <p:nvPr/>
        </p:nvSpPr>
        <p:spPr>
          <a:xfrm>
            <a:off x="5695951" y="1832610"/>
            <a:ext cx="6438999" cy="584775"/>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solidFill>
                  <a:srgbClr val="FF0000"/>
                </a:solidFill>
                <a:effectLst>
                  <a:outerShdw blurRad="38100" dist="38100" dir="2700000" algn="tl">
                    <a:srgbClr val="000000">
                      <a:alpha val="43137"/>
                    </a:srgbClr>
                  </a:outerShdw>
                </a:effectLst>
              </a:rPr>
              <a:t>2020 – Partnership with ExTEC </a:t>
            </a:r>
            <a:r>
              <a:rPr lang="en-GB" sz="1600" dirty="0" err="1">
                <a:solidFill>
                  <a:srgbClr val="FF0000"/>
                </a:solidFill>
                <a:effectLst>
                  <a:outerShdw blurRad="38100" dist="38100" dir="2700000" algn="tl">
                    <a:srgbClr val="000000">
                      <a:alpha val="43137"/>
                    </a:srgbClr>
                  </a:outerShdw>
                </a:effectLst>
              </a:rPr>
              <a:t>EXTEC</a:t>
            </a:r>
            <a:r>
              <a:rPr lang="en-GB" sz="1600" dirty="0">
                <a:solidFill>
                  <a:srgbClr val="FF0000"/>
                </a:solidFill>
                <a:effectLst>
                  <a:outerShdw blurRad="38100" dist="38100" dir="2700000" algn="tl">
                    <a:srgbClr val="000000">
                      <a:alpha val="43137"/>
                    </a:srgbClr>
                  </a:outerShdw>
                </a:effectLst>
              </a:rPr>
              <a:t> </a:t>
            </a:r>
            <a:r>
              <a:rPr lang="en-GB" sz="1600" dirty="0" err="1">
                <a:solidFill>
                  <a:srgbClr val="FF0000"/>
                </a:solidFill>
                <a:effectLst>
                  <a:outerShdw blurRad="38100" dist="38100" dir="2700000" algn="tl">
                    <a:srgbClr val="000000">
                      <a:alpha val="43137"/>
                    </a:srgbClr>
                  </a:outerShdw>
                </a:effectLst>
              </a:rPr>
              <a:t>Mühendislik</a:t>
            </a:r>
            <a:r>
              <a:rPr lang="en-GB" sz="1600" dirty="0">
                <a:solidFill>
                  <a:srgbClr val="FF0000"/>
                </a:solidFill>
                <a:effectLst>
                  <a:outerShdw blurRad="38100" dist="38100" dir="2700000" algn="tl">
                    <a:srgbClr val="000000">
                      <a:alpha val="43137"/>
                    </a:srgbClr>
                  </a:outerShdw>
                </a:effectLst>
              </a:rPr>
              <a:t> </a:t>
            </a:r>
            <a:r>
              <a:rPr lang="en-GB" sz="1600" dirty="0" err="1">
                <a:solidFill>
                  <a:srgbClr val="FF0000"/>
                </a:solidFill>
                <a:effectLst>
                  <a:outerShdw blurRad="38100" dist="38100" dir="2700000" algn="tl">
                    <a:srgbClr val="000000">
                      <a:alpha val="43137"/>
                    </a:srgbClr>
                  </a:outerShdw>
                </a:effectLst>
              </a:rPr>
              <a:t>Danışmanlık</a:t>
            </a:r>
            <a:r>
              <a:rPr lang="en-GB" sz="1600" dirty="0">
                <a:solidFill>
                  <a:srgbClr val="FF0000"/>
                </a:solidFill>
                <a:effectLst>
                  <a:outerShdw blurRad="38100" dist="38100" dir="2700000" algn="tl">
                    <a:srgbClr val="000000">
                      <a:alpha val="43137"/>
                    </a:srgbClr>
                  </a:outerShdw>
                </a:effectLst>
              </a:rPr>
              <a:t> Ltd. </a:t>
            </a:r>
            <a:r>
              <a:rPr lang="en-GB" sz="1600" dirty="0" err="1">
                <a:solidFill>
                  <a:srgbClr val="FF0000"/>
                </a:solidFill>
                <a:effectLst>
                  <a:outerShdw blurRad="38100" dist="38100" dir="2700000" algn="tl">
                    <a:srgbClr val="000000">
                      <a:alpha val="43137"/>
                    </a:srgbClr>
                  </a:outerShdw>
                </a:effectLst>
              </a:rPr>
              <a:t>Şti</a:t>
            </a:r>
            <a:r>
              <a:rPr lang="en-GB" sz="1600" dirty="0">
                <a:solidFill>
                  <a:srgbClr val="FF0000"/>
                </a:solidFill>
                <a:effectLst>
                  <a:outerShdw blurRad="38100" dist="38100" dir="2700000" algn="tl">
                    <a:srgbClr val="000000">
                      <a:alpha val="43137"/>
                    </a:srgbClr>
                  </a:outerShdw>
                </a:effectLst>
              </a:rPr>
              <a:t>.  </a:t>
            </a:r>
          </a:p>
          <a:p>
            <a:pPr marL="285750" indent="-285750">
              <a:buFont typeface="Wingdings" panose="05000000000000000000" pitchFamily="2" charset="2"/>
              <a:buChar char="Ø"/>
            </a:pPr>
            <a:endParaRPr lang="en-AU" sz="1600" dirty="0">
              <a:solidFill>
                <a:srgbClr val="FF0000"/>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58AFE19A-0A22-41F8-B4F8-5AB710480D71}"/>
              </a:ext>
            </a:extLst>
          </p:cNvPr>
          <p:cNvSpPr txBox="1"/>
          <p:nvPr/>
        </p:nvSpPr>
        <p:spPr>
          <a:xfrm>
            <a:off x="5695950" y="2142956"/>
            <a:ext cx="6438999" cy="1569660"/>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effectLst>
                  <a:outerShdw blurRad="38100" dist="38100" dir="2700000" algn="tl">
                    <a:srgbClr val="000000">
                      <a:alpha val="43137"/>
                    </a:srgbClr>
                  </a:outerShdw>
                </a:effectLst>
              </a:rPr>
              <a:t>Created in 2016 by Arpad Veress</a:t>
            </a:r>
          </a:p>
          <a:p>
            <a:pPr marL="742950" lvl="1" indent="-285750">
              <a:buFont typeface="Wingdings" panose="05000000000000000000" pitchFamily="2" charset="2"/>
              <a:buChar char="Ø"/>
            </a:pPr>
            <a:r>
              <a:rPr lang="en-AU" sz="1600" dirty="0">
                <a:effectLst>
                  <a:outerShdw blurRad="38100" dist="38100" dir="2700000" algn="tl">
                    <a:srgbClr val="000000">
                      <a:alpha val="43137"/>
                    </a:srgbClr>
                  </a:outerShdw>
                </a:effectLst>
              </a:rPr>
              <a:t>IEC TC31 Committee Member (Global)</a:t>
            </a:r>
          </a:p>
          <a:p>
            <a:pPr marL="742950" lvl="1" indent="-285750">
              <a:buFont typeface="Wingdings" panose="05000000000000000000" pitchFamily="2" charset="2"/>
              <a:buChar char="Ø"/>
            </a:pPr>
            <a:r>
              <a:rPr lang="en-AU" sz="1600" dirty="0">
                <a:effectLst>
                  <a:outerShdw blurRad="38100" dist="38100" dir="2700000" algn="tl">
                    <a:srgbClr val="000000">
                      <a:alpha val="43137"/>
                    </a:srgbClr>
                  </a:outerShdw>
                </a:effectLst>
              </a:rPr>
              <a:t>CENLEC TC31 Committee Member (HU – Europe)</a:t>
            </a:r>
          </a:p>
          <a:p>
            <a:pPr marL="742950" lvl="1" indent="-285750">
              <a:buFont typeface="Wingdings" panose="05000000000000000000" pitchFamily="2" charset="2"/>
              <a:buChar char="Ø"/>
            </a:pPr>
            <a:r>
              <a:rPr lang="en-AU" sz="1600" dirty="0">
                <a:effectLst>
                  <a:outerShdw blurRad="38100" dist="38100" dir="2700000" algn="tl">
                    <a:srgbClr val="000000">
                      <a:alpha val="43137"/>
                    </a:srgbClr>
                  </a:outerShdw>
                </a:effectLst>
              </a:rPr>
              <a:t>IECEx 05 Auditor </a:t>
            </a:r>
          </a:p>
          <a:p>
            <a:pPr marL="742950" lvl="1" indent="-285750">
              <a:buFont typeface="Wingdings" panose="05000000000000000000" pitchFamily="2" charset="2"/>
              <a:buChar char="Ø"/>
            </a:pPr>
            <a:r>
              <a:rPr lang="en-AU" sz="1600" dirty="0">
                <a:effectLst>
                  <a:outerShdw blurRad="38100" dist="38100" dir="2700000" algn="tl">
                    <a:srgbClr val="000000">
                      <a:alpha val="43137"/>
                    </a:srgbClr>
                  </a:outerShdw>
                </a:effectLst>
              </a:rPr>
              <a:t>Government Consultant in the implementation of Ex Regulations (ECASEx – UAE, </a:t>
            </a:r>
            <a:r>
              <a:rPr lang="en-AU" sz="1600" dirty="0" err="1">
                <a:effectLst>
                  <a:outerShdw blurRad="38100" dist="38100" dir="2700000" algn="tl">
                    <a:srgbClr val="000000">
                      <a:alpha val="43137"/>
                    </a:srgbClr>
                  </a:outerShdw>
                </a:effectLst>
              </a:rPr>
              <a:t>SASOEx</a:t>
            </a:r>
            <a:r>
              <a:rPr lang="en-AU" sz="1600" dirty="0">
                <a:effectLst>
                  <a:outerShdw blurRad="38100" dist="38100" dir="2700000" algn="tl">
                    <a:srgbClr val="000000">
                      <a:alpha val="43137"/>
                    </a:srgbClr>
                  </a:outerShdw>
                </a:effectLst>
              </a:rPr>
              <a:t> – KSA, etc)</a:t>
            </a:r>
          </a:p>
        </p:txBody>
      </p:sp>
      <p:sp>
        <p:nvSpPr>
          <p:cNvPr id="15" name="TextBox 14">
            <a:extLst>
              <a:ext uri="{FF2B5EF4-FFF2-40B4-BE49-F238E27FC236}">
                <a16:creationId xmlns:a16="http://schemas.microsoft.com/office/drawing/2014/main" id="{E3C0CA58-9E7C-3265-163D-4823622D269A}"/>
              </a:ext>
            </a:extLst>
          </p:cNvPr>
          <p:cNvSpPr txBox="1"/>
          <p:nvPr/>
        </p:nvSpPr>
        <p:spPr>
          <a:xfrm>
            <a:off x="5695950" y="3712616"/>
            <a:ext cx="6438999" cy="861774"/>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effectLst>
                  <a:outerShdw blurRad="38100" dist="38100" dir="2700000" algn="tl">
                    <a:srgbClr val="000000">
                      <a:alpha val="43137"/>
                    </a:srgbClr>
                  </a:outerShdw>
                </a:effectLst>
              </a:rPr>
              <a:t>Ex Trainers (ATEX, IECEx, </a:t>
            </a:r>
            <a:r>
              <a:rPr lang="en-GB" sz="1600" dirty="0" err="1">
                <a:effectLst>
                  <a:outerShdw blurRad="38100" dist="38100" dir="2700000" algn="tl">
                    <a:srgbClr val="000000">
                      <a:alpha val="43137"/>
                    </a:srgbClr>
                  </a:outerShdw>
                </a:effectLst>
              </a:rPr>
              <a:t>AEx</a:t>
            </a:r>
            <a:r>
              <a:rPr lang="en-GB" sz="1600" dirty="0">
                <a:effectLst>
                  <a:outerShdw blurRad="38100" dist="38100" dir="2700000" algn="tl">
                    <a:srgbClr val="000000">
                      <a:alpha val="43137"/>
                    </a:srgbClr>
                  </a:outerShdw>
                </a:effectLst>
              </a:rPr>
              <a:t>, EEHA, etc) to IEC 60079 Series, ISO IEC 80079 Series, and other standards.</a:t>
            </a:r>
          </a:p>
          <a:p>
            <a:pPr marL="285750" indent="-285750">
              <a:buFont typeface="Wingdings" panose="05000000000000000000" pitchFamily="2" charset="2"/>
              <a:buChar char="Ø"/>
            </a:pPr>
            <a:endParaRPr lang="en-AU"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A3DD5964-0836-BFEB-D679-86987A24426E}"/>
              </a:ext>
            </a:extLst>
          </p:cNvPr>
          <p:cNvSpPr txBox="1"/>
          <p:nvPr/>
        </p:nvSpPr>
        <p:spPr>
          <a:xfrm>
            <a:off x="5695949" y="4316190"/>
            <a:ext cx="6438999" cy="1107996"/>
          </a:xfrm>
          <a:prstGeom prst="rect">
            <a:avLst/>
          </a:prstGeom>
          <a:noFill/>
        </p:spPr>
        <p:txBody>
          <a:bodyPr wrap="square" rtlCol="0">
            <a:spAutoFit/>
          </a:bodyPr>
          <a:lstStyle/>
          <a:p>
            <a:pPr marL="285750" indent="-285750">
              <a:buFont typeface="Wingdings" panose="05000000000000000000" pitchFamily="2" charset="2"/>
              <a:buChar char="Ø"/>
            </a:pPr>
            <a:r>
              <a:rPr lang="en-GB" sz="1600" dirty="0">
                <a:effectLst>
                  <a:outerShdw blurRad="38100" dist="38100" dir="2700000" algn="tl">
                    <a:srgbClr val="000000">
                      <a:alpha val="43137"/>
                    </a:srgbClr>
                  </a:outerShdw>
                </a:effectLst>
              </a:rPr>
              <a:t>Qualifications &amp; Competencies: Electrical, Instrumentation, and Mechanical Engineers and Technicians.  IECEx CoPC, </a:t>
            </a:r>
            <a:r>
              <a:rPr lang="en-GB" sz="1600" dirty="0" err="1">
                <a:effectLst>
                  <a:outerShdw blurRad="38100" dist="38100" dir="2700000" algn="tl">
                    <a:srgbClr val="000000">
                      <a:alpha val="43137"/>
                    </a:srgbClr>
                  </a:outerShdw>
                </a:effectLst>
              </a:rPr>
              <a:t>CompEx</a:t>
            </a:r>
            <a:r>
              <a:rPr lang="en-GB" sz="1600" dirty="0">
                <a:effectLst>
                  <a:outerShdw blurRad="38100" dist="38100" dir="2700000" algn="tl">
                    <a:srgbClr val="000000">
                      <a:alpha val="43137"/>
                    </a:srgbClr>
                  </a:outerShdw>
                </a:effectLst>
              </a:rPr>
              <a:t>, EEHA, ISO 9001,  </a:t>
            </a:r>
            <a:r>
              <a:rPr lang="en-GB" sz="1600" dirty="0" err="1">
                <a:effectLst>
                  <a:outerShdw blurRad="38100" dist="38100" dir="2700000" algn="tl">
                    <a:srgbClr val="000000">
                      <a:alpha val="43137"/>
                    </a:srgbClr>
                  </a:outerShdw>
                </a:effectLst>
              </a:rPr>
              <a:t>ExAM</a:t>
            </a:r>
            <a:r>
              <a:rPr lang="en-GB" sz="1600" dirty="0">
                <a:effectLst>
                  <a:outerShdw blurRad="38100" dist="38100" dir="2700000" algn="tl">
                    <a:srgbClr val="000000">
                      <a:alpha val="43137"/>
                    </a:srgbClr>
                  </a:outerShdw>
                </a:effectLst>
              </a:rPr>
              <a:t> ATEX, etc </a:t>
            </a:r>
          </a:p>
          <a:p>
            <a:pPr marL="285750" indent="-285750">
              <a:buFont typeface="Wingdings" panose="05000000000000000000" pitchFamily="2" charset="2"/>
              <a:buChar char="Ø"/>
            </a:pPr>
            <a:endParaRPr lang="en-AU" sz="1600" dirty="0">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4BE6F76-2C00-B03B-6870-2B554C0E1873}"/>
              </a:ext>
            </a:extLst>
          </p:cNvPr>
          <p:cNvSpPr txBox="1"/>
          <p:nvPr/>
        </p:nvSpPr>
        <p:spPr>
          <a:xfrm>
            <a:off x="5695948" y="5107643"/>
            <a:ext cx="6438999"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a:effectLst>
                  <a:outerShdw blurRad="38100" dist="38100" dir="2700000" algn="tl">
                    <a:srgbClr val="000000">
                      <a:alpha val="43137"/>
                    </a:srgbClr>
                  </a:outerShdw>
                </a:effectLst>
              </a:rPr>
              <a:t>Services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Hazardous Area Classification + Ignition Hazard Assessment: Creation, Review, Verification, Validation</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Consultation: Equipment Manufacturers, EPC, End Users</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Ex Training and Certification</a:t>
            </a:r>
          </a:p>
          <a:p>
            <a:pPr marL="742950" lvl="1" indent="-285750">
              <a:buFont typeface="Wingdings" panose="05000000000000000000" pitchFamily="2" charset="2"/>
              <a:buChar char="Ø"/>
            </a:pPr>
            <a:r>
              <a:rPr lang="en-GB" sz="1600" dirty="0">
                <a:effectLst>
                  <a:outerShdw blurRad="38100" dist="38100" dir="2700000" algn="tl">
                    <a:srgbClr val="000000">
                      <a:alpha val="43137"/>
                    </a:srgbClr>
                  </a:outerShdw>
                </a:effectLst>
              </a:rPr>
              <a:t>Ex Inspections: Audit, FAT, SAT, Initial, Sample</a:t>
            </a:r>
          </a:p>
          <a:p>
            <a:pPr marL="285750" indent="-285750">
              <a:buFont typeface="Wingdings" panose="05000000000000000000" pitchFamily="2" charset="2"/>
              <a:buChar char="Ø"/>
            </a:pPr>
            <a:endParaRPr lang="en-AU" sz="1600" dirty="0">
              <a:effectLst>
                <a:outerShdw blurRad="38100" dist="38100" dir="2700000" algn="tl">
                  <a:srgbClr val="000000">
                    <a:alpha val="43137"/>
                  </a:srgbClr>
                </a:outerShdw>
              </a:effectLst>
            </a:endParaRPr>
          </a:p>
        </p:txBody>
      </p:sp>
      <p:pic>
        <p:nvPicPr>
          <p:cNvPr id="21" name="Resim 9">
            <a:extLst>
              <a:ext uri="{FF2B5EF4-FFF2-40B4-BE49-F238E27FC236}">
                <a16:creationId xmlns:a16="http://schemas.microsoft.com/office/drawing/2014/main" id="{11224BB5-B7DC-9CF6-A916-5BC316692D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796" y="-162651"/>
            <a:ext cx="2530943" cy="1423656"/>
          </a:xfrm>
          <a:prstGeom prst="rect">
            <a:avLst/>
          </a:prstGeom>
        </p:spPr>
      </p:pic>
    </p:spTree>
    <p:extLst>
      <p:ext uri="{BB962C8B-B14F-4D97-AF65-F5344CB8AC3E}">
        <p14:creationId xmlns:p14="http://schemas.microsoft.com/office/powerpoint/2010/main" val="406750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front of a microphone&#10;&#10;Description automatically generated with medium confidence">
            <a:extLst>
              <a:ext uri="{FF2B5EF4-FFF2-40B4-BE49-F238E27FC236}">
                <a16:creationId xmlns:a16="http://schemas.microsoft.com/office/drawing/2014/main" id="{DB83B241-6DFA-E2B3-CEBC-9B6D8298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610"/>
            <a:ext cx="7538085" cy="5025390"/>
          </a:xfrm>
          <a:prstGeom prst="rect">
            <a:avLst/>
          </a:prstGeom>
        </p:spPr>
      </p:pic>
      <p:pic>
        <p:nvPicPr>
          <p:cNvPr id="7" name="Picture 6" descr="Text&#10;&#10;Description automatically generated">
            <a:extLst>
              <a:ext uri="{FF2B5EF4-FFF2-40B4-BE49-F238E27FC236}">
                <a16:creationId xmlns:a16="http://schemas.microsoft.com/office/drawing/2014/main" id="{D1B8D884-87A3-C5E7-361D-4F3D2A072426}"/>
              </a:ext>
            </a:extLst>
          </p:cNvPr>
          <p:cNvPicPr>
            <a:picLocks noChangeAspect="1"/>
          </p:cNvPicPr>
          <p:nvPr/>
        </p:nvPicPr>
        <p:blipFill rotWithShape="1">
          <a:blip r:embed="rId3"/>
          <a:srcRect l="315" r="1026" b="1054"/>
          <a:stretch/>
        </p:blipFill>
        <p:spPr bwMode="auto">
          <a:xfrm>
            <a:off x="5212199" y="2194050"/>
            <a:ext cx="6922751" cy="4607921"/>
          </a:xfrm>
          <a:prstGeom prst="rect">
            <a:avLst/>
          </a:prstGeom>
          <a:ln>
            <a:noFill/>
          </a:ln>
          <a:effectLst>
            <a:outerShdw blurRad="76200" dir="18900000" sy="23000" kx="-1200000" algn="bl" rotWithShape="0">
              <a:prstClr val="black">
                <a:alpha val="20000"/>
              </a:prst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5"/>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479550" y="56029"/>
            <a:ext cx="10655400" cy="112507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r>
              <a:rPr lang="en-US" sz="2800" kern="1400" spc="-50" dirty="0">
                <a:latin typeface="Franklin Gothic Heavy" panose="020B0903020102020204" pitchFamily="34" charset="0"/>
                <a:ea typeface="Times New Roman" panose="02020603050405020304" pitchFamily="18" charset="0"/>
                <a:cs typeface="Times New Roman" panose="02020603050405020304" pitchFamily="18" charset="0"/>
              </a:rPr>
              <a:t>Introduction – IndEx &amp; Michael Marrington</a:t>
            </a:r>
            <a:endParaRPr lang="en-AU" sz="40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2" name="Picture 1" descr="Graphical user interface, text, application&#10;&#10;Description automatically generated">
            <a:extLst>
              <a:ext uri="{FF2B5EF4-FFF2-40B4-BE49-F238E27FC236}">
                <a16:creationId xmlns:a16="http://schemas.microsoft.com/office/drawing/2014/main" id="{31B7300A-6D96-0BF0-FA98-B5612F825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34" y="1287946"/>
            <a:ext cx="3781893" cy="5427513"/>
          </a:xfrm>
          <a:prstGeom prst="rect">
            <a:avLst/>
          </a:prstGeom>
          <a:effectLst>
            <a:outerShdw blurRad="76200" dir="18900000" sy="23000" kx="-1200000" algn="bl" rotWithShape="0">
              <a:prstClr val="black">
                <a:alpha val="20000"/>
              </a:prstClr>
            </a:outerShdw>
          </a:effectLst>
        </p:spPr>
      </p:pic>
      <p:pic>
        <p:nvPicPr>
          <p:cNvPr id="4" name="Picture 3" descr="Letter&#10;&#10;Description automatically generated">
            <a:extLst>
              <a:ext uri="{FF2B5EF4-FFF2-40B4-BE49-F238E27FC236}">
                <a16:creationId xmlns:a16="http://schemas.microsoft.com/office/drawing/2014/main" id="{12DEEDFA-8CC0-49B4-F720-C03CA1A47648}"/>
              </a:ext>
            </a:extLst>
          </p:cNvPr>
          <p:cNvPicPr>
            <a:picLocks noChangeAspect="1"/>
          </p:cNvPicPr>
          <p:nvPr/>
        </p:nvPicPr>
        <p:blipFill>
          <a:blip r:embed="rId7"/>
          <a:stretch>
            <a:fillRect/>
          </a:stretch>
        </p:blipFill>
        <p:spPr>
          <a:xfrm>
            <a:off x="7822009" y="1335259"/>
            <a:ext cx="3781893" cy="5380200"/>
          </a:xfrm>
          <a:prstGeom prst="rect">
            <a:avLst/>
          </a:prstGeom>
          <a:ln>
            <a:noFill/>
          </a:ln>
          <a:effectLst>
            <a:outerShdw blurRad="76200" dir="18900000" sy="23000" kx="-1200000" algn="bl" rotWithShape="0">
              <a:prstClr val="black">
                <a:alpha val="20000"/>
              </a:prstClr>
            </a:outerShdw>
          </a:effectLst>
        </p:spPr>
      </p:pic>
      <p:pic>
        <p:nvPicPr>
          <p:cNvPr id="8" name="Picture 7" descr="Text&#10;&#10;Description automatically generated">
            <a:extLst>
              <a:ext uri="{FF2B5EF4-FFF2-40B4-BE49-F238E27FC236}">
                <a16:creationId xmlns:a16="http://schemas.microsoft.com/office/drawing/2014/main" id="{2D976372-47E9-9A71-0052-D63097AC04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0166" y="1382572"/>
            <a:ext cx="3797361" cy="5380200"/>
          </a:xfrm>
          <a:prstGeom prst="rect">
            <a:avLst/>
          </a:prstGeom>
          <a:effectLst>
            <a:outerShdw blurRad="76200" dir="18900000" sy="23000" kx="-1200000" algn="bl" rotWithShape="0">
              <a:prstClr val="black">
                <a:alpha val="20000"/>
              </a:prstClr>
            </a:outerShdw>
          </a:effectLst>
        </p:spPr>
      </p:pic>
      <p:sp>
        <p:nvSpPr>
          <p:cNvPr id="12" name="TextBox 11">
            <a:extLst>
              <a:ext uri="{FF2B5EF4-FFF2-40B4-BE49-F238E27FC236}">
                <a16:creationId xmlns:a16="http://schemas.microsoft.com/office/drawing/2014/main" id="{4254B68A-E936-F6AE-9981-7EDC363EA32F}"/>
              </a:ext>
            </a:extLst>
          </p:cNvPr>
          <p:cNvSpPr txBox="1"/>
          <p:nvPr/>
        </p:nvSpPr>
        <p:spPr>
          <a:xfrm>
            <a:off x="7683144" y="1351264"/>
            <a:ext cx="3937040" cy="646331"/>
          </a:xfrm>
          <a:prstGeom prst="rect">
            <a:avLst/>
          </a:prstGeom>
          <a:noFill/>
        </p:spPr>
        <p:txBody>
          <a:bodyPr wrap="none" rtlCol="0">
            <a:spAutoFit/>
          </a:bodyPr>
          <a:lstStyle/>
          <a:p>
            <a:r>
              <a:rPr lang="en-GB" dirty="0">
                <a:effectLst>
                  <a:outerShdw blurRad="38100" dist="38100" dir="2700000" algn="tl">
                    <a:srgbClr val="000000">
                      <a:alpha val="43137"/>
                    </a:srgbClr>
                  </a:outerShdw>
                </a:effectLst>
              </a:rPr>
              <a:t>IndEx – Hazardous Area Ex Professionals</a:t>
            </a:r>
          </a:p>
          <a:p>
            <a:r>
              <a:rPr lang="en-GB" dirty="0">
                <a:effectLst>
                  <a:outerShdw blurRad="38100" dist="38100" dir="2700000" algn="tl">
                    <a:srgbClr val="000000">
                      <a:alpha val="43137"/>
                    </a:srgbClr>
                  </a:outerShdw>
                </a:effectLst>
              </a:rPr>
              <a:t> </a:t>
            </a:r>
            <a:endParaRPr lang="en-AU" dirty="0">
              <a:effectLst>
                <a:outerShdw blurRad="38100" dist="38100" dir="2700000" algn="tl">
                  <a:srgbClr val="000000">
                    <a:alpha val="43137"/>
                  </a:srgbClr>
                </a:outerShdw>
              </a:effectLst>
            </a:endParaRPr>
          </a:p>
        </p:txBody>
      </p:sp>
      <p:pic>
        <p:nvPicPr>
          <p:cNvPr id="3" name="Resim 9">
            <a:extLst>
              <a:ext uri="{FF2B5EF4-FFF2-40B4-BE49-F238E27FC236}">
                <a16:creationId xmlns:a16="http://schemas.microsoft.com/office/drawing/2014/main" id="{1674B4A6-EA3C-4952-90B1-1F45BCCE96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8664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4DFC437-1E9B-1ACE-8120-C109110B37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228975"/>
            <a:ext cx="6838950" cy="3629025"/>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outdoor, water, sky, boat&#10;&#10;Description automatically generated">
            <a:extLst>
              <a:ext uri="{FF2B5EF4-FFF2-40B4-BE49-F238E27FC236}">
                <a16:creationId xmlns:a16="http://schemas.microsoft.com/office/drawing/2014/main" id="{3A31BD1C-5FB5-B742-ED6A-04785ED59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444" y="0"/>
            <a:ext cx="5314556" cy="349321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A1B1ADD-DAEF-29B9-B8BD-68A1ECC317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679"/>
            <a:ext cx="4893579" cy="203942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CCA2393-5B9B-EEEA-2A67-F13215BF32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5957" y="4006850"/>
            <a:ext cx="5296043" cy="285115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509DB8C-EF27-9EF4-A63D-ACEF2F38A9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08742"/>
            <a:ext cx="4118610" cy="215265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6F2A256-0A51-051A-4EC9-02EB7EE0BFC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037" y="1915559"/>
            <a:ext cx="4157980" cy="293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538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187831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Why?</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F86A416-5C34-33C5-6703-702875B09C63}"/>
              </a:ext>
            </a:extLst>
          </p:cNvPr>
          <p:cNvSpPr txBox="1"/>
          <p:nvPr/>
        </p:nvSpPr>
        <p:spPr>
          <a:xfrm>
            <a:off x="133350" y="1465564"/>
            <a:ext cx="7965835" cy="1569660"/>
          </a:xfrm>
          <a:prstGeom prst="rect">
            <a:avLst/>
          </a:prstGeom>
          <a:noFill/>
        </p:spPr>
        <p:txBody>
          <a:bodyPr wrap="none" rtlCol="0">
            <a:spAutoFit/>
          </a:bodyPr>
          <a:lstStyle/>
          <a:p>
            <a:r>
              <a:rPr lang="en-GB" sz="2400" b="1" u="sng" dirty="0">
                <a:effectLst>
                  <a:outerShdw blurRad="38100" dist="38100" dir="2700000" algn="tl">
                    <a:srgbClr val="000000">
                      <a:alpha val="43137"/>
                    </a:srgbClr>
                  </a:outerShdw>
                </a:effectLst>
              </a:rPr>
              <a:t>IEC 60079-10-1: Explosive atmospheres –</a:t>
            </a:r>
          </a:p>
          <a:p>
            <a:r>
              <a:rPr lang="en-GB" sz="2400" b="1" u="sng" dirty="0">
                <a:effectLst>
                  <a:outerShdw blurRad="38100" dist="38100" dir="2700000" algn="tl">
                    <a:srgbClr val="000000">
                      <a:alpha val="43137"/>
                    </a:srgbClr>
                  </a:outerShdw>
                </a:effectLst>
              </a:rPr>
              <a:t>Part 10-1: Classification of areas – Explosive gas atmospheres</a:t>
            </a:r>
          </a:p>
          <a:p>
            <a:endParaRPr lang="en-GB" sz="2400" b="1" u="sng" dirty="0">
              <a:effectLst>
                <a:outerShdw blurRad="38100" dist="38100" dir="2700000" algn="tl">
                  <a:srgbClr val="000000">
                    <a:alpha val="43137"/>
                  </a:srgbClr>
                </a:outerShdw>
              </a:effectLst>
            </a:endParaRPr>
          </a:p>
          <a:p>
            <a:endParaRPr lang="en-AU" sz="2400" b="1" u="sng" dirty="0">
              <a:effectLst>
                <a:outerShdw blurRad="38100" dist="38100" dir="2700000" algn="tl">
                  <a:srgbClr val="000000">
                    <a:alpha val="43137"/>
                  </a:srgbClr>
                </a:outerShdw>
              </a:effectLst>
            </a:endParaRPr>
          </a:p>
        </p:txBody>
      </p:sp>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4">
            <a:extLst>
              <a:ext uri="{FF2B5EF4-FFF2-40B4-BE49-F238E27FC236}">
                <a16:creationId xmlns:a16="http://schemas.microsoft.com/office/drawing/2014/main" id="{3B1F8943-EED5-018A-A4B5-42DBEDEDDEB6}"/>
              </a:ext>
            </a:extLst>
          </p:cNvPr>
          <p:cNvSpPr>
            <a:spLocks noChangeArrowheads="1"/>
          </p:cNvSpPr>
          <p:nvPr/>
        </p:nvSpPr>
        <p:spPr bwMode="auto">
          <a:xfrm>
            <a:off x="133350" y="2532363"/>
            <a:ext cx="11480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i="1" dirty="0">
                <a:effectLst>
                  <a:outerShdw blurRad="38100" dist="38100" dir="2700000" algn="tl">
                    <a:srgbClr val="000000">
                      <a:alpha val="43137"/>
                    </a:srgbClr>
                  </a:outerShdw>
                </a:effectLst>
              </a:rPr>
              <a:t>‘This part of IEC 60079 is concerned with the classification of areas where flammable gas or vapour hazards may arise and may then be used as a  basis to  support the proper design, construction, operation and maintenance of equipment for use in hazardous areas.’</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CC9470E-20BC-DB90-9526-3942B84E6DAF}"/>
                  </a:ext>
                </a:extLst>
              </p14:cNvPr>
              <p14:cNvContentPartPr/>
              <p14:nvPr/>
            </p14:nvContentPartPr>
            <p14:xfrm>
              <a:off x="234230" y="2925890"/>
              <a:ext cx="1518120" cy="209880"/>
            </p14:xfrm>
          </p:contentPart>
        </mc:Choice>
        <mc:Fallback xmlns="">
          <p:pic>
            <p:nvPicPr>
              <p:cNvPr id="9" name="Ink 8">
                <a:extLst>
                  <a:ext uri="{FF2B5EF4-FFF2-40B4-BE49-F238E27FC236}">
                    <a16:creationId xmlns:a16="http://schemas.microsoft.com/office/drawing/2014/main" id="{0CC9470E-20BC-DB90-9526-3942B84E6DAF}"/>
                  </a:ext>
                </a:extLst>
              </p:cNvPr>
              <p:cNvPicPr/>
              <p:nvPr/>
            </p:nvPicPr>
            <p:blipFill>
              <a:blip r:embed="rId6"/>
              <a:stretch>
                <a:fillRect/>
              </a:stretch>
            </p:blipFill>
            <p:spPr>
              <a:xfrm>
                <a:off x="216590" y="2907890"/>
                <a:ext cx="1553760" cy="245520"/>
              </a:xfrm>
              <a:prstGeom prst="rect">
                <a:avLst/>
              </a:prstGeom>
            </p:spPr>
          </p:pic>
        </mc:Fallback>
      </mc:AlternateContent>
      <p:sp>
        <p:nvSpPr>
          <p:cNvPr id="10" name="TextBox 9">
            <a:extLst>
              <a:ext uri="{FF2B5EF4-FFF2-40B4-BE49-F238E27FC236}">
                <a16:creationId xmlns:a16="http://schemas.microsoft.com/office/drawing/2014/main" id="{C6E94DA6-47B1-F5C1-6EBB-477CA758ADD9}"/>
              </a:ext>
            </a:extLst>
          </p:cNvPr>
          <p:cNvSpPr txBox="1"/>
          <p:nvPr/>
        </p:nvSpPr>
        <p:spPr>
          <a:xfrm>
            <a:off x="3586402" y="3326121"/>
            <a:ext cx="5019195" cy="1754326"/>
          </a:xfrm>
          <a:prstGeom prst="rect">
            <a:avLst/>
          </a:prstGeom>
          <a:noFill/>
        </p:spPr>
        <p:txBody>
          <a:bodyPr wrap="none" rtlCol="0">
            <a:spAutoFit/>
          </a:bodyPr>
          <a:lstStyle/>
          <a:p>
            <a:r>
              <a:rPr lang="en-GB" sz="3600" b="1" i="1" u="sng" dirty="0">
                <a:solidFill>
                  <a:srgbClr val="FF0000"/>
                </a:solidFill>
                <a:effectLst>
                  <a:outerShdw blurRad="38100" dist="38100" dir="2700000" algn="tl">
                    <a:srgbClr val="000000">
                      <a:alpha val="43137"/>
                    </a:srgbClr>
                  </a:outerShdw>
                </a:effectLst>
              </a:rPr>
              <a:t>MUST and SHALL be used</a:t>
            </a:r>
          </a:p>
          <a:p>
            <a:endParaRPr lang="en-GB" sz="3600" b="1" i="1" u="sng" dirty="0">
              <a:solidFill>
                <a:srgbClr val="FF0000"/>
              </a:solidFill>
              <a:effectLst>
                <a:outerShdw blurRad="38100" dist="38100" dir="2700000" algn="tl">
                  <a:srgbClr val="000000">
                    <a:alpha val="43137"/>
                  </a:srgbClr>
                </a:outerShdw>
              </a:effectLst>
            </a:endParaRPr>
          </a:p>
          <a:p>
            <a:endParaRPr lang="en-AU" sz="3600" b="1" i="1" u="sng" dirty="0">
              <a:solidFill>
                <a:srgbClr val="FF0000"/>
              </a:solidFill>
              <a:effectLst>
                <a:outerShdw blurRad="38100" dist="38100" dir="2700000" algn="tl">
                  <a:srgbClr val="000000">
                    <a:alpha val="43137"/>
                  </a:srgbClr>
                </a:outerShdw>
              </a:effectLst>
            </a:endParaRPr>
          </a:p>
        </p:txBody>
      </p:sp>
      <p:cxnSp>
        <p:nvCxnSpPr>
          <p:cNvPr id="13" name="Straight Arrow Connector 12">
            <a:extLst>
              <a:ext uri="{FF2B5EF4-FFF2-40B4-BE49-F238E27FC236}">
                <a16:creationId xmlns:a16="http://schemas.microsoft.com/office/drawing/2014/main" id="{6BF634A7-EDF2-BCC4-C46B-F85798DD93AE}"/>
              </a:ext>
            </a:extLst>
          </p:cNvPr>
          <p:cNvCxnSpPr>
            <a:cxnSpLocks/>
          </p:cNvCxnSpPr>
          <p:nvPr/>
        </p:nvCxnSpPr>
        <p:spPr>
          <a:xfrm flipH="1" flipV="1">
            <a:off x="1955800" y="3135770"/>
            <a:ext cx="1677045" cy="453599"/>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16" name="Resim 9">
            <a:extLst>
              <a:ext uri="{FF2B5EF4-FFF2-40B4-BE49-F238E27FC236}">
                <a16:creationId xmlns:a16="http://schemas.microsoft.com/office/drawing/2014/main" id="{5C0943C0-62BF-0016-6398-EA5AC407D3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37615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4" name="TextBox 13">
            <a:extLst>
              <a:ext uri="{FF2B5EF4-FFF2-40B4-BE49-F238E27FC236}">
                <a16:creationId xmlns:a16="http://schemas.microsoft.com/office/drawing/2014/main" id="{185BD2C6-B319-7A5B-DD2D-39DE9EFFA86F}"/>
              </a:ext>
            </a:extLst>
          </p:cNvPr>
          <p:cNvSpPr txBox="1"/>
          <p:nvPr/>
        </p:nvSpPr>
        <p:spPr>
          <a:xfrm>
            <a:off x="193337" y="1405928"/>
            <a:ext cx="7759896" cy="830997"/>
          </a:xfrm>
          <a:prstGeom prst="rect">
            <a:avLst/>
          </a:prstGeom>
          <a:noFill/>
        </p:spPr>
        <p:txBody>
          <a:bodyPr wrap="square" rtlCol="0">
            <a:spAutoFit/>
          </a:bodyPr>
          <a:lstStyle/>
          <a:p>
            <a:r>
              <a:rPr lang="en-GB" sz="2400" b="1" u="sng" dirty="0">
                <a:effectLst>
                  <a:outerShdw blurRad="38100" dist="38100" dir="2700000" algn="tl">
                    <a:srgbClr val="000000">
                      <a:alpha val="43137"/>
                    </a:srgbClr>
                  </a:outerShdw>
                </a:effectLst>
              </a:rPr>
              <a:t>Note 1</a:t>
            </a:r>
            <a:r>
              <a:rPr lang="en-GB" sz="2400" b="1" dirty="0">
                <a:effectLst>
                  <a:outerShdw blurRad="38100" dist="38100" dir="2700000" algn="tl">
                    <a:srgbClr val="000000">
                      <a:alpha val="43137"/>
                    </a:srgbClr>
                  </a:outerShdw>
                </a:effectLst>
              </a:rPr>
              <a:t>: Flammable Materials include: gases, vapours, liquids, dusts, fibres, flyings, and hybrids (</a:t>
            </a:r>
            <a:r>
              <a:rPr lang="en-GB" sz="2400" b="1" dirty="0" err="1">
                <a:effectLst>
                  <a:outerShdw blurRad="38100" dist="38100" dir="2700000" algn="tl">
                    <a:srgbClr val="000000">
                      <a:alpha val="43137"/>
                    </a:srgbClr>
                  </a:outerShdw>
                </a:effectLst>
              </a:rPr>
              <a:t>Gas+Dust</a:t>
            </a:r>
            <a:r>
              <a:rPr lang="en-GB" sz="2400" b="1"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7F7E2FBE-8F7C-A2B1-9C21-97A95A8A1EF7}"/>
              </a:ext>
            </a:extLst>
          </p:cNvPr>
          <p:cNvPicPr>
            <a:picLocks noChangeAspect="1"/>
          </p:cNvPicPr>
          <p:nvPr/>
        </p:nvPicPr>
        <p:blipFill rotWithShape="1">
          <a:blip r:embed="rId5"/>
          <a:srcRect l="442" r="1552" b="756"/>
          <a:stretch/>
        </p:blipFill>
        <p:spPr>
          <a:xfrm>
            <a:off x="7354483" y="-36891"/>
            <a:ext cx="4837518" cy="6879959"/>
          </a:xfrm>
          <a:prstGeom prst="rect">
            <a:avLst/>
          </a:prstGeom>
        </p:spPr>
      </p:pic>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7119938"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Why?</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7A70B4A-2DCF-5559-62FC-E60162CF8CA2}"/>
              </a:ext>
            </a:extLst>
          </p:cNvPr>
          <p:cNvSpPr txBox="1"/>
          <p:nvPr/>
        </p:nvSpPr>
        <p:spPr>
          <a:xfrm>
            <a:off x="193337" y="2354656"/>
            <a:ext cx="7161146" cy="1569660"/>
          </a:xfrm>
          <a:prstGeom prst="rect">
            <a:avLst/>
          </a:prstGeom>
          <a:noFill/>
        </p:spPr>
        <p:txBody>
          <a:bodyPr wrap="square" rtlCol="0">
            <a:spAutoFit/>
          </a:bodyPr>
          <a:lstStyle/>
          <a:p>
            <a:r>
              <a:rPr lang="en-GB" sz="2400" b="1" u="sng" dirty="0">
                <a:effectLst>
                  <a:outerShdw blurRad="38100" dist="38100" dir="2700000" algn="tl">
                    <a:srgbClr val="000000">
                      <a:alpha val="43137"/>
                    </a:srgbClr>
                  </a:outerShdw>
                </a:effectLst>
              </a:rPr>
              <a:t>Note 2</a:t>
            </a:r>
            <a:r>
              <a:rPr lang="en-GB" sz="2400" b="1" dirty="0">
                <a:effectLst>
                  <a:outerShdw blurRad="38100" dist="38100" dir="2700000" algn="tl">
                    <a:srgbClr val="000000">
                      <a:alpha val="43137"/>
                    </a:srgbClr>
                  </a:outerShdw>
                </a:effectLst>
              </a:rPr>
              <a:t>: Hazardous Areas are not just limited to traditional industries that we know (Oil &amp; Gas), but also the growing Renewables, Low Flash Point Fuels, Mining, Machining, Pharmaceuticals, etc</a:t>
            </a:r>
          </a:p>
        </p:txBody>
      </p:sp>
    </p:spTree>
    <p:extLst>
      <p:ext uri="{BB962C8B-B14F-4D97-AF65-F5344CB8AC3E}">
        <p14:creationId xmlns:p14="http://schemas.microsoft.com/office/powerpoint/2010/main" val="12423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CD3AE1-0C63-BC7A-A69A-7C07CFBB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67704"/>
            <a:ext cx="1733549" cy="890295"/>
          </a:xfrm>
          <a:prstGeom prst="rect">
            <a:avLst/>
          </a:prstGeom>
        </p:spPr>
      </p:pic>
      <p:pic>
        <p:nvPicPr>
          <p:cNvPr id="11" name="Picture 10">
            <a:extLst>
              <a:ext uri="{FF2B5EF4-FFF2-40B4-BE49-F238E27FC236}">
                <a16:creationId xmlns:a16="http://schemas.microsoft.com/office/drawing/2014/main" id="{4E9D20DC-B201-1BED-79FC-555FACA272EF}"/>
              </a:ext>
            </a:extLst>
          </p:cNvPr>
          <p:cNvPicPr>
            <a:picLocks noChangeAspect="1"/>
          </p:cNvPicPr>
          <p:nvPr/>
        </p:nvPicPr>
        <p:blipFill rotWithShape="1">
          <a:blip r:embed="rId3"/>
          <a:srcRect r="17822" b="2381"/>
          <a:stretch/>
        </p:blipFill>
        <p:spPr>
          <a:xfrm>
            <a:off x="1733550" y="5967703"/>
            <a:ext cx="1899295" cy="875365"/>
          </a:xfrm>
          <a:prstGeom prst="rect">
            <a:avLst/>
          </a:prstGeom>
        </p:spPr>
      </p:pic>
      <p:pic>
        <p:nvPicPr>
          <p:cNvPr id="2049" name="image5.png">
            <a:extLst>
              <a:ext uri="{FF2B5EF4-FFF2-40B4-BE49-F238E27FC236}">
                <a16:creationId xmlns:a16="http://schemas.microsoft.com/office/drawing/2014/main" id="{62F7B8DD-A023-0A8A-E3EF-8BE46CDAC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762000"/>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Line 2">
            <a:extLst>
              <a:ext uri="{FF2B5EF4-FFF2-40B4-BE49-F238E27FC236}">
                <a16:creationId xmlns:a16="http://schemas.microsoft.com/office/drawing/2014/main" id="{46DEF0BB-DE89-56C4-B8C0-56FE37801B06}"/>
              </a:ext>
            </a:extLst>
          </p:cNvPr>
          <p:cNvSpPr>
            <a:spLocks noChangeShapeType="1"/>
          </p:cNvSpPr>
          <p:nvPr/>
        </p:nvSpPr>
        <p:spPr bwMode="auto">
          <a:xfrm>
            <a:off x="7113588" y="603250"/>
            <a:ext cx="0" cy="293688"/>
          </a:xfrm>
          <a:prstGeom prst="line">
            <a:avLst/>
          </a:prstGeom>
          <a:noFill/>
          <a:ln w="9144">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Rectangle 3">
            <a:extLst>
              <a:ext uri="{FF2B5EF4-FFF2-40B4-BE49-F238E27FC236}">
                <a16:creationId xmlns:a16="http://schemas.microsoft.com/office/drawing/2014/main" id="{1BDBD54F-BA9D-1C4D-4BA8-C6A7570DFFD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20" name="Text Box 6">
            <a:extLst>
              <a:ext uri="{FF2B5EF4-FFF2-40B4-BE49-F238E27FC236}">
                <a16:creationId xmlns:a16="http://schemas.microsoft.com/office/drawing/2014/main" id="{D69DF2AF-FB98-135A-64D2-719F3F05062F}"/>
              </a:ext>
            </a:extLst>
          </p:cNvPr>
          <p:cNvSpPr txBox="1"/>
          <p:nvPr/>
        </p:nvSpPr>
        <p:spPr>
          <a:xfrm>
            <a:off x="133350" y="103566"/>
            <a:ext cx="12001500" cy="1086111"/>
          </a:xfrm>
          <a:prstGeom prst="teardrop">
            <a:avLst/>
          </a:prstGeom>
          <a:solidFill>
            <a:schemeClr val="accent4"/>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horz" wrap="square" lIns="91440" tIns="45720" rIns="91440" bIns="45720" numCol="1" spcCol="0" rtlCol="0" fromWordArt="0" anchor="t" anchorCtr="0" forceAA="0" compatLnSpc="1">
            <a:prstTxWarp prst="textNoShape">
              <a:avLst/>
            </a:prstTxWarp>
            <a:noAutofit/>
          </a:bodyPr>
          <a:lstStyle/>
          <a:p>
            <a:pPr marL="457200" algn="r"/>
            <a:r>
              <a:rPr lang="en-US" sz="3400" kern="1400" spc="-50" dirty="0">
                <a:latin typeface="Franklin Gothic Heavy" panose="020B0903020102020204" pitchFamily="34" charset="0"/>
                <a:ea typeface="Times New Roman" panose="02020603050405020304" pitchFamily="18" charset="0"/>
                <a:cs typeface="Times New Roman" panose="02020603050405020304" pitchFamily="18" charset="0"/>
              </a:rPr>
              <a:t>HAC – Why?</a:t>
            </a:r>
            <a:endParaRPr lang="en-AU" sz="4800" kern="1400" spc="-50" dirty="0">
              <a:effectLst/>
              <a:latin typeface="Franklin Gothic Heavy" panose="020B09030201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7157945-35D8-8A6E-78B1-62B75F6D1C21}"/>
              </a:ext>
            </a:extLst>
          </p:cNvPr>
          <p:cNvPicPr>
            <a:picLocks noChangeAspect="1"/>
          </p:cNvPicPr>
          <p:nvPr/>
        </p:nvPicPr>
        <p:blipFill>
          <a:blip r:embed="rId5"/>
          <a:stretch>
            <a:fillRect/>
          </a:stretch>
        </p:blipFill>
        <p:spPr>
          <a:xfrm>
            <a:off x="2460830" y="3143244"/>
            <a:ext cx="9674020" cy="3683003"/>
          </a:xfrm>
          <a:prstGeom prst="rect">
            <a:avLst/>
          </a:prstGeom>
        </p:spPr>
      </p:pic>
      <mc:AlternateContent xmlns:mc="http://schemas.openxmlformats.org/markup-compatibility/2006">
        <mc:Choice xmlns:am3d="http://schemas.microsoft.com/office/drawing/2017/model3d" Requires="am3d">
          <p:graphicFrame>
            <p:nvGraphicFramePr>
              <p:cNvPr id="7" name="3D Model 6" descr="Arrow">
                <a:extLst>
                  <a:ext uri="{FF2B5EF4-FFF2-40B4-BE49-F238E27FC236}">
                    <a16:creationId xmlns:a16="http://schemas.microsoft.com/office/drawing/2014/main" id="{D38F2159-B6AE-0BF4-2C23-9A1EC85D5DFD}"/>
                  </a:ext>
                </a:extLst>
              </p:cNvPr>
              <p:cNvGraphicFramePr>
                <a:graphicFrameLocks noChangeAspect="1"/>
              </p:cNvGraphicFramePr>
              <p:nvPr>
                <p:extLst>
                  <p:ext uri="{D42A27DB-BD31-4B8C-83A1-F6EECF244321}">
                    <p14:modId xmlns:p14="http://schemas.microsoft.com/office/powerpoint/2010/main" val="4107356175"/>
                  </p:ext>
                </p:extLst>
              </p:nvPr>
            </p:nvGraphicFramePr>
            <p:xfrm rot="14140363">
              <a:off x="519502" y="550400"/>
              <a:ext cx="3437549" cy="3369600"/>
            </p:xfrm>
            <a:graphic>
              <a:graphicData uri="http://schemas.microsoft.com/office/drawing/2017/model3d">
                <am3d:model3d r:embed="rId6">
                  <am3d:spPr>
                    <a:xfrm rot="14140363">
                      <a:off x="0" y="0"/>
                      <a:ext cx="3437549" cy="3369600"/>
                    </a:xfrm>
                    <a:prstGeom prst="rect">
                      <a:avLst/>
                    </a:prstGeom>
                  </am3d:spPr>
                  <am3d:camera>
                    <am3d:pos x="0" y="0" z="65703258"/>
                    <am3d:up dx="0" dy="36000000" dz="0"/>
                    <am3d:lookAt x="0" y="0" z="0"/>
                    <am3d:perspective fov="2700000"/>
                  </am3d:camera>
                  <am3d:trans>
                    <am3d:meterPerModelUnit n="544604603" d="1000000"/>
                    <am3d:preTrans dx="0" dy="0" dz="0"/>
                    <am3d:scale>
                      <am3d:sx n="1000000" d="1000000"/>
                      <am3d:sy n="1000000" d="1000000"/>
                      <am3d:sz n="1000000" d="1000000"/>
                    </am3d:scale>
                    <am3d:rot ax="5508920" ay="-4576822" az="-5512113"/>
                    <am3d:postTrans dx="0" dy="0" dz="0"/>
                  </am3d:trans>
                  <am3d:raster rName="Office3DRenderer" rVer="16.0.8326">
                    <am3d:blip r:embed="rId7"/>
                  </am3d:raster>
                  <am3d:objViewport viewportSz="48468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Arrow">
                <a:extLst>
                  <a:ext uri="{FF2B5EF4-FFF2-40B4-BE49-F238E27FC236}">
                    <a16:creationId xmlns:a16="http://schemas.microsoft.com/office/drawing/2014/main" id="{D38F2159-B6AE-0BF4-2C23-9A1EC85D5DFD}"/>
                  </a:ext>
                </a:extLst>
              </p:cNvPr>
              <p:cNvPicPr>
                <a:picLocks noGrp="1" noRot="1" noChangeAspect="1" noMove="1" noResize="1" noEditPoints="1" noAdjustHandles="1" noChangeArrowheads="1" noChangeShapeType="1" noCrop="1"/>
              </p:cNvPicPr>
              <p:nvPr/>
            </p:nvPicPr>
            <p:blipFill>
              <a:blip r:embed="rId7"/>
              <a:stretch>
                <a:fillRect/>
              </a:stretch>
            </p:blipFill>
            <p:spPr>
              <a:xfrm rot="14140363">
                <a:off x="519502" y="550400"/>
                <a:ext cx="3437549" cy="3369600"/>
              </a:xfrm>
              <a:prstGeom prst="rect">
                <a:avLst/>
              </a:prstGeom>
            </p:spPr>
          </p:pic>
        </mc:Fallback>
      </mc:AlternateContent>
      <p:sp>
        <p:nvSpPr>
          <p:cNvPr id="9" name="TextBox 8">
            <a:extLst>
              <a:ext uri="{FF2B5EF4-FFF2-40B4-BE49-F238E27FC236}">
                <a16:creationId xmlns:a16="http://schemas.microsoft.com/office/drawing/2014/main" id="{8C6410EC-4B64-A58B-4255-5608C316B4F8}"/>
              </a:ext>
            </a:extLst>
          </p:cNvPr>
          <p:cNvSpPr txBox="1"/>
          <p:nvPr/>
        </p:nvSpPr>
        <p:spPr>
          <a:xfrm rot="20651387">
            <a:off x="1400291" y="2144083"/>
            <a:ext cx="1675972" cy="707886"/>
          </a:xfrm>
          <a:prstGeom prst="rect">
            <a:avLst/>
          </a:prstGeom>
          <a:noFill/>
        </p:spPr>
        <p:txBody>
          <a:bodyPr wrap="none" rtlCol="0">
            <a:spAutoFit/>
          </a:bodyPr>
          <a:lstStyle/>
          <a:p>
            <a:r>
              <a:rPr lang="en-GB" sz="4000" b="1" dirty="0">
                <a:solidFill>
                  <a:schemeClr val="bg1"/>
                </a:solidFill>
              </a:rPr>
              <a:t>HAZOP</a:t>
            </a:r>
            <a:endParaRPr lang="en-AU" sz="4000" b="1" dirty="0">
              <a:solidFill>
                <a:schemeClr val="bg1"/>
              </a:solidFill>
            </a:endParaRPr>
          </a:p>
        </p:txBody>
      </p:sp>
      <p:pic>
        <p:nvPicPr>
          <p:cNvPr id="10" name="Resim 9">
            <a:extLst>
              <a:ext uri="{FF2B5EF4-FFF2-40B4-BE49-F238E27FC236}">
                <a16:creationId xmlns:a16="http://schemas.microsoft.com/office/drawing/2014/main" id="{02CC359A-D575-D874-6555-2024876021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796" y="-169001"/>
            <a:ext cx="2530943" cy="1423656"/>
          </a:xfrm>
          <a:prstGeom prst="rect">
            <a:avLst/>
          </a:prstGeom>
        </p:spPr>
      </p:pic>
    </p:spTree>
    <p:extLst>
      <p:ext uri="{BB962C8B-B14F-4D97-AF65-F5344CB8AC3E}">
        <p14:creationId xmlns:p14="http://schemas.microsoft.com/office/powerpoint/2010/main" val="6792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1513</Words>
  <Application>Microsoft Office PowerPoint</Application>
  <PresentationFormat>Widescreen</PresentationFormat>
  <Paragraphs>208</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Cambria</vt:lpstr>
      <vt:lpstr>Franklin Gothic Heavy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Marrington</dc:creator>
  <cp:lastModifiedBy>Michael Marrington</cp:lastModifiedBy>
  <cp:revision>2</cp:revision>
  <dcterms:created xsi:type="dcterms:W3CDTF">2023-05-03T03:14:01Z</dcterms:created>
  <dcterms:modified xsi:type="dcterms:W3CDTF">2023-05-03T07:12:11Z</dcterms:modified>
</cp:coreProperties>
</file>